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70" r:id="rId4"/>
    <p:sldId id="272" r:id="rId5"/>
    <p:sldId id="271" r:id="rId6"/>
    <p:sldId id="274" r:id="rId7"/>
    <p:sldId id="275" r:id="rId8"/>
    <p:sldId id="273" r:id="rId9"/>
    <p:sldId id="268" r:id="rId10"/>
    <p:sldId id="258" r:id="rId11"/>
    <p:sldId id="259" r:id="rId12"/>
    <p:sldId id="261" r:id="rId13"/>
    <p:sldId id="264" r:id="rId14"/>
    <p:sldId id="265" r:id="rId15"/>
    <p:sldId id="266" r:id="rId16"/>
    <p:sldId id="267" r:id="rId17"/>
    <p:sldId id="269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AF6EA-7D18-4344-8352-E1C7D701962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66925C-A027-439B-A054-6FFA01C5D5F7}">
      <dgm:prSet phldrT="[Текст]"/>
      <dgm:spPr/>
      <dgm:t>
        <a:bodyPr/>
        <a:lstStyle/>
        <a:p>
          <a:r>
            <a:rPr lang="ru-RU" dirty="0"/>
            <a:t>Бюджетная</a:t>
          </a:r>
        </a:p>
      </dgm:t>
    </dgm:pt>
    <dgm:pt modelId="{B706DC9B-290E-445E-9BF1-B7DC6F4CDF46}" type="parTrans" cxnId="{883FA82E-C639-4653-BB49-C35C67A04A86}">
      <dgm:prSet/>
      <dgm:spPr/>
      <dgm:t>
        <a:bodyPr/>
        <a:lstStyle/>
        <a:p>
          <a:endParaRPr lang="ru-RU"/>
        </a:p>
      </dgm:t>
    </dgm:pt>
    <dgm:pt modelId="{89599860-10C6-4015-BFAA-27CA3D67462B}" type="sibTrans" cxnId="{883FA82E-C639-4653-BB49-C35C67A04A86}">
      <dgm:prSet/>
      <dgm:spPr/>
      <dgm:t>
        <a:bodyPr/>
        <a:lstStyle/>
        <a:p>
          <a:endParaRPr lang="ru-RU"/>
        </a:p>
      </dgm:t>
    </dgm:pt>
    <dgm:pt modelId="{549CD8D6-3553-48AA-9F84-518D3D7B3BA8}">
      <dgm:prSet phldrT="[Текст]"/>
      <dgm:spPr/>
      <dgm:t>
        <a:bodyPr/>
        <a:lstStyle/>
        <a:p>
          <a:pPr>
            <a:buNone/>
          </a:pPr>
          <a:r>
            <a:rPr lang="ru-RU" dirty="0"/>
            <a:t>   </a:t>
          </a:r>
          <a:r>
            <a:rPr lang="ru-RU" b="1" dirty="0"/>
            <a:t>Команды школ-лидеров</a:t>
          </a:r>
          <a:endParaRPr lang="ru-RU" dirty="0"/>
        </a:p>
      </dgm:t>
    </dgm:pt>
    <dgm:pt modelId="{65AE49D3-E933-470A-975E-56028E5B609D}" type="parTrans" cxnId="{8394B629-62B0-43BC-881D-372DC30D536B}">
      <dgm:prSet/>
      <dgm:spPr/>
      <dgm:t>
        <a:bodyPr/>
        <a:lstStyle/>
        <a:p>
          <a:endParaRPr lang="ru-RU"/>
        </a:p>
      </dgm:t>
    </dgm:pt>
    <dgm:pt modelId="{5659A37F-1BE4-4B4F-8372-82357BF066DB}" type="sibTrans" cxnId="{8394B629-62B0-43BC-881D-372DC30D536B}">
      <dgm:prSet/>
      <dgm:spPr/>
      <dgm:t>
        <a:bodyPr/>
        <a:lstStyle/>
        <a:p>
          <a:endParaRPr lang="ru-RU"/>
        </a:p>
      </dgm:t>
    </dgm:pt>
    <dgm:pt modelId="{86F83C00-3D8A-4B0F-B650-F2C80B375CE4}">
      <dgm:prSet phldrT="[Текст]"/>
      <dgm:spPr/>
      <dgm:t>
        <a:bodyPr/>
        <a:lstStyle/>
        <a:p>
          <a:r>
            <a:rPr lang="ru-RU" dirty="0"/>
            <a:t>Внебюджетная</a:t>
          </a:r>
        </a:p>
      </dgm:t>
    </dgm:pt>
    <dgm:pt modelId="{A474E431-4B1A-496B-A8A4-B7B0F3BC6ACD}" type="parTrans" cxnId="{701B2C55-18B5-43DC-8098-3FD7D1F309F0}">
      <dgm:prSet/>
      <dgm:spPr/>
      <dgm:t>
        <a:bodyPr/>
        <a:lstStyle/>
        <a:p>
          <a:endParaRPr lang="ru-RU"/>
        </a:p>
      </dgm:t>
    </dgm:pt>
    <dgm:pt modelId="{38C75491-8562-4B4F-BCD1-AEA330A95722}" type="sibTrans" cxnId="{701B2C55-18B5-43DC-8098-3FD7D1F309F0}">
      <dgm:prSet/>
      <dgm:spPr/>
      <dgm:t>
        <a:bodyPr/>
        <a:lstStyle/>
        <a:p>
          <a:endParaRPr lang="ru-RU"/>
        </a:p>
      </dgm:t>
    </dgm:pt>
    <dgm:pt modelId="{4E44A22F-6C17-4FF5-9354-3A0DAE725F64}">
      <dgm:prSet phldrT="[Текст]" custT="1"/>
      <dgm:spPr/>
      <dgm:t>
        <a:bodyPr/>
        <a:lstStyle/>
        <a:p>
          <a:pPr>
            <a:buNone/>
          </a:pPr>
          <a:r>
            <a:rPr lang="ru-RU" sz="27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  </a:t>
          </a:r>
          <a:r>
            <a:rPr lang="ru-RU" sz="2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учителя-предметники, методисты, руководители и заместители руководителей ОО</a:t>
          </a:r>
        </a:p>
      </dgm:t>
    </dgm:pt>
    <dgm:pt modelId="{91155CC1-00FA-4F8E-A369-CE142C0B7FBB}" type="parTrans" cxnId="{6BC3A1EB-5BBB-4EEE-9696-14E1C12C1437}">
      <dgm:prSet/>
      <dgm:spPr/>
      <dgm:t>
        <a:bodyPr/>
        <a:lstStyle/>
        <a:p>
          <a:endParaRPr lang="ru-RU"/>
        </a:p>
      </dgm:t>
    </dgm:pt>
    <dgm:pt modelId="{86D6168F-C387-4E8E-AC60-1E12684E94B5}" type="sibTrans" cxnId="{6BC3A1EB-5BBB-4EEE-9696-14E1C12C1437}">
      <dgm:prSet/>
      <dgm:spPr/>
      <dgm:t>
        <a:bodyPr/>
        <a:lstStyle/>
        <a:p>
          <a:endParaRPr lang="ru-RU"/>
        </a:p>
      </dgm:t>
    </dgm:pt>
    <dgm:pt modelId="{5EAEBF5F-5E6A-4EFD-928E-9436E781192E}">
      <dgm:prSet phldrT="[Текст]"/>
      <dgm:spPr/>
      <dgm:t>
        <a:bodyPr/>
        <a:lstStyle/>
        <a:p>
          <a:pPr>
            <a:buNone/>
          </a:pPr>
          <a:r>
            <a:rPr lang="ru-RU" dirty="0"/>
            <a:t>(в соответствии с рейтингом ВсОШ-2016): по 3 сотрудника от 6 школ</a:t>
          </a:r>
        </a:p>
      </dgm:t>
    </dgm:pt>
    <dgm:pt modelId="{C19BC37F-308E-46B2-9A06-E04D414A675A}" type="parTrans" cxnId="{10D6BE29-CC7D-4CBA-82BE-E8C493C9258F}">
      <dgm:prSet/>
      <dgm:spPr/>
      <dgm:t>
        <a:bodyPr/>
        <a:lstStyle/>
        <a:p>
          <a:endParaRPr lang="ru-RU"/>
        </a:p>
      </dgm:t>
    </dgm:pt>
    <dgm:pt modelId="{18049E02-AA41-4DD9-91C3-61B7D2A424D3}" type="sibTrans" cxnId="{10D6BE29-CC7D-4CBA-82BE-E8C493C9258F}">
      <dgm:prSet/>
      <dgm:spPr/>
      <dgm:t>
        <a:bodyPr/>
        <a:lstStyle/>
        <a:p>
          <a:endParaRPr lang="ru-RU"/>
        </a:p>
      </dgm:t>
    </dgm:pt>
    <dgm:pt modelId="{CD812FA6-B281-4312-B6FC-EC4CD42052E0}" type="pres">
      <dgm:prSet presAssocID="{7D4AF6EA-7D18-4344-8352-E1C7D701962B}" presName="Name0" presStyleCnt="0">
        <dgm:presLayoutVars>
          <dgm:dir/>
          <dgm:animLvl val="lvl"/>
          <dgm:resizeHandles/>
        </dgm:presLayoutVars>
      </dgm:prSet>
      <dgm:spPr/>
    </dgm:pt>
    <dgm:pt modelId="{731C4E54-524B-4942-8D52-86A15DD38AEE}" type="pres">
      <dgm:prSet presAssocID="{8666925C-A027-439B-A054-6FFA01C5D5F7}" presName="linNode" presStyleCnt="0"/>
      <dgm:spPr/>
    </dgm:pt>
    <dgm:pt modelId="{F2B60D81-2666-4FCE-8D7E-DD770E6A480B}" type="pres">
      <dgm:prSet presAssocID="{8666925C-A027-439B-A054-6FFA01C5D5F7}" presName="parentShp" presStyleLbl="node1" presStyleIdx="0" presStyleCnt="2">
        <dgm:presLayoutVars>
          <dgm:bulletEnabled val="1"/>
        </dgm:presLayoutVars>
      </dgm:prSet>
      <dgm:spPr/>
    </dgm:pt>
    <dgm:pt modelId="{54E52796-4EA5-49DF-B653-40185E4C985D}" type="pres">
      <dgm:prSet presAssocID="{8666925C-A027-439B-A054-6FFA01C5D5F7}" presName="childShp" presStyleLbl="bgAccFollowNode1" presStyleIdx="0" presStyleCnt="2">
        <dgm:presLayoutVars>
          <dgm:bulletEnabled val="1"/>
        </dgm:presLayoutVars>
      </dgm:prSet>
      <dgm:spPr/>
    </dgm:pt>
    <dgm:pt modelId="{75151E7C-1183-45A9-8838-70EC220904FA}" type="pres">
      <dgm:prSet presAssocID="{89599860-10C6-4015-BFAA-27CA3D67462B}" presName="spacing" presStyleCnt="0"/>
      <dgm:spPr/>
    </dgm:pt>
    <dgm:pt modelId="{260DDA28-FC07-4420-8732-614AE13278E2}" type="pres">
      <dgm:prSet presAssocID="{86F83C00-3D8A-4B0F-B650-F2C80B375CE4}" presName="linNode" presStyleCnt="0"/>
      <dgm:spPr/>
    </dgm:pt>
    <dgm:pt modelId="{29E70952-4E6A-42ED-A4D2-9554249DED35}" type="pres">
      <dgm:prSet presAssocID="{86F83C00-3D8A-4B0F-B650-F2C80B375CE4}" presName="parentShp" presStyleLbl="node1" presStyleIdx="1" presStyleCnt="2">
        <dgm:presLayoutVars>
          <dgm:bulletEnabled val="1"/>
        </dgm:presLayoutVars>
      </dgm:prSet>
      <dgm:spPr/>
    </dgm:pt>
    <dgm:pt modelId="{32E864AE-9DF3-4EC6-8CE8-8FB9B0E37EFA}" type="pres">
      <dgm:prSet presAssocID="{86F83C00-3D8A-4B0F-B650-F2C80B375CE4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AABA37AD-C8B5-467E-ABE5-42A8DB4A38A1}" type="presOf" srcId="{4E44A22F-6C17-4FF5-9354-3A0DAE725F64}" destId="{32E864AE-9DF3-4EC6-8CE8-8FB9B0E37EFA}" srcOrd="0" destOrd="0" presId="urn:microsoft.com/office/officeart/2005/8/layout/vList6"/>
    <dgm:cxn modelId="{10D6BE29-CC7D-4CBA-82BE-E8C493C9258F}" srcId="{8666925C-A027-439B-A054-6FFA01C5D5F7}" destId="{5EAEBF5F-5E6A-4EFD-928E-9436E781192E}" srcOrd="1" destOrd="0" parTransId="{C19BC37F-308E-46B2-9A06-E04D414A675A}" sibTransId="{18049E02-AA41-4DD9-91C3-61B7D2A424D3}"/>
    <dgm:cxn modelId="{6BC3A1EB-5BBB-4EEE-9696-14E1C12C1437}" srcId="{86F83C00-3D8A-4B0F-B650-F2C80B375CE4}" destId="{4E44A22F-6C17-4FF5-9354-3A0DAE725F64}" srcOrd="0" destOrd="0" parTransId="{91155CC1-00FA-4F8E-A369-CE142C0B7FBB}" sibTransId="{86D6168F-C387-4E8E-AC60-1E12684E94B5}"/>
    <dgm:cxn modelId="{98806652-2DD0-48F7-BF65-6154584D724D}" type="presOf" srcId="{5EAEBF5F-5E6A-4EFD-928E-9436E781192E}" destId="{54E52796-4EA5-49DF-B653-40185E4C985D}" srcOrd="0" destOrd="1" presId="urn:microsoft.com/office/officeart/2005/8/layout/vList6"/>
    <dgm:cxn modelId="{06278BDE-9D6B-47D1-8EEF-E9661D131F9C}" type="presOf" srcId="{8666925C-A027-439B-A054-6FFA01C5D5F7}" destId="{F2B60D81-2666-4FCE-8D7E-DD770E6A480B}" srcOrd="0" destOrd="0" presId="urn:microsoft.com/office/officeart/2005/8/layout/vList6"/>
    <dgm:cxn modelId="{883FA82E-C639-4653-BB49-C35C67A04A86}" srcId="{7D4AF6EA-7D18-4344-8352-E1C7D701962B}" destId="{8666925C-A027-439B-A054-6FFA01C5D5F7}" srcOrd="0" destOrd="0" parTransId="{B706DC9B-290E-445E-9BF1-B7DC6F4CDF46}" sibTransId="{89599860-10C6-4015-BFAA-27CA3D67462B}"/>
    <dgm:cxn modelId="{CBDFD7DE-66B3-45C8-B84A-4C5A1BBD7814}" type="presOf" srcId="{86F83C00-3D8A-4B0F-B650-F2C80B375CE4}" destId="{29E70952-4E6A-42ED-A4D2-9554249DED35}" srcOrd="0" destOrd="0" presId="urn:microsoft.com/office/officeart/2005/8/layout/vList6"/>
    <dgm:cxn modelId="{701B2C55-18B5-43DC-8098-3FD7D1F309F0}" srcId="{7D4AF6EA-7D18-4344-8352-E1C7D701962B}" destId="{86F83C00-3D8A-4B0F-B650-F2C80B375CE4}" srcOrd="1" destOrd="0" parTransId="{A474E431-4B1A-496B-A8A4-B7B0F3BC6ACD}" sibTransId="{38C75491-8562-4B4F-BCD1-AEA330A95722}"/>
    <dgm:cxn modelId="{665AACDE-032A-4F7B-BC57-9F9C2C995744}" type="presOf" srcId="{549CD8D6-3553-48AA-9F84-518D3D7B3BA8}" destId="{54E52796-4EA5-49DF-B653-40185E4C985D}" srcOrd="0" destOrd="0" presId="urn:microsoft.com/office/officeart/2005/8/layout/vList6"/>
    <dgm:cxn modelId="{BF6CD949-84D5-4DE5-AB1C-D268F79455CF}" type="presOf" srcId="{7D4AF6EA-7D18-4344-8352-E1C7D701962B}" destId="{CD812FA6-B281-4312-B6FC-EC4CD42052E0}" srcOrd="0" destOrd="0" presId="urn:microsoft.com/office/officeart/2005/8/layout/vList6"/>
    <dgm:cxn modelId="{8394B629-62B0-43BC-881D-372DC30D536B}" srcId="{8666925C-A027-439B-A054-6FFA01C5D5F7}" destId="{549CD8D6-3553-48AA-9F84-518D3D7B3BA8}" srcOrd="0" destOrd="0" parTransId="{65AE49D3-E933-470A-975E-56028E5B609D}" sibTransId="{5659A37F-1BE4-4B4F-8372-82357BF066DB}"/>
    <dgm:cxn modelId="{99DAECFB-6497-4E82-B2CF-C9190C8FD7C7}" type="presParOf" srcId="{CD812FA6-B281-4312-B6FC-EC4CD42052E0}" destId="{731C4E54-524B-4942-8D52-86A15DD38AEE}" srcOrd="0" destOrd="0" presId="urn:microsoft.com/office/officeart/2005/8/layout/vList6"/>
    <dgm:cxn modelId="{D5F2DA85-E11C-4A56-B9F6-031E8B14F61C}" type="presParOf" srcId="{731C4E54-524B-4942-8D52-86A15DD38AEE}" destId="{F2B60D81-2666-4FCE-8D7E-DD770E6A480B}" srcOrd="0" destOrd="0" presId="urn:microsoft.com/office/officeart/2005/8/layout/vList6"/>
    <dgm:cxn modelId="{492D32E8-1E8F-4901-BBA6-9F1780928AEF}" type="presParOf" srcId="{731C4E54-524B-4942-8D52-86A15DD38AEE}" destId="{54E52796-4EA5-49DF-B653-40185E4C985D}" srcOrd="1" destOrd="0" presId="urn:microsoft.com/office/officeart/2005/8/layout/vList6"/>
    <dgm:cxn modelId="{50EA69AB-F4D1-442E-BA46-F6C511DC9E18}" type="presParOf" srcId="{CD812FA6-B281-4312-B6FC-EC4CD42052E0}" destId="{75151E7C-1183-45A9-8838-70EC220904FA}" srcOrd="1" destOrd="0" presId="urn:microsoft.com/office/officeart/2005/8/layout/vList6"/>
    <dgm:cxn modelId="{4EB5BEB4-A93D-4B8B-8EF9-BCB06C6DC157}" type="presParOf" srcId="{CD812FA6-B281-4312-B6FC-EC4CD42052E0}" destId="{260DDA28-FC07-4420-8732-614AE13278E2}" srcOrd="2" destOrd="0" presId="urn:microsoft.com/office/officeart/2005/8/layout/vList6"/>
    <dgm:cxn modelId="{7BACDAA5-3C33-4514-975D-8D820C87FA99}" type="presParOf" srcId="{260DDA28-FC07-4420-8732-614AE13278E2}" destId="{29E70952-4E6A-42ED-A4D2-9554249DED35}" srcOrd="0" destOrd="0" presId="urn:microsoft.com/office/officeart/2005/8/layout/vList6"/>
    <dgm:cxn modelId="{A58FED2A-1788-48A3-BAE3-9038D449EDE7}" type="presParOf" srcId="{260DDA28-FC07-4420-8732-614AE13278E2}" destId="{32E864AE-9DF3-4EC6-8CE8-8FB9B0E37EF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2BAEF-8CB8-4A74-80B7-BA843D95FF0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1E2EDB6-8ECB-4E31-8066-B34915D016C4}">
      <dgm:prSet phldrT="[Текст]" custT="1"/>
      <dgm:spPr/>
      <dgm:t>
        <a:bodyPr/>
        <a:lstStyle/>
        <a:p>
          <a:r>
            <a:rPr lang="ru-RU" sz="2400" dirty="0">
              <a:solidFill>
                <a:srgbClr val="C00000"/>
              </a:solidFill>
            </a:rPr>
            <a:t>Образовательные потребности</a:t>
          </a:r>
          <a:endParaRPr lang="ru-RU" sz="2400" dirty="0"/>
        </a:p>
      </dgm:t>
    </dgm:pt>
    <dgm:pt modelId="{38F5C716-C49B-4F89-964F-74EA9A30A734}" type="parTrans" cxnId="{C5E9842F-F62E-44F3-B132-98C1AA901227}">
      <dgm:prSet/>
      <dgm:spPr/>
      <dgm:t>
        <a:bodyPr/>
        <a:lstStyle/>
        <a:p>
          <a:endParaRPr lang="ru-RU"/>
        </a:p>
      </dgm:t>
    </dgm:pt>
    <dgm:pt modelId="{FF2E93B0-176D-44C5-BF28-E12CE3A59BE0}" type="sibTrans" cxnId="{C5E9842F-F62E-44F3-B132-98C1AA901227}">
      <dgm:prSet/>
      <dgm:spPr/>
      <dgm:t>
        <a:bodyPr/>
        <a:lstStyle/>
        <a:p>
          <a:endParaRPr lang="ru-RU"/>
        </a:p>
      </dgm:t>
    </dgm:pt>
    <dgm:pt modelId="{9735EB55-6C90-425B-B6E0-72A25C021324}">
      <dgm:prSet phldrT="[Текст]"/>
      <dgm:spPr/>
      <dgm:t>
        <a:bodyPr/>
        <a:lstStyle/>
        <a:p>
          <a:pPr>
            <a:buFont typeface="Wingdings" pitchFamily="2" charset="2"/>
            <a:buChar char="Ø"/>
          </a:pPr>
          <a:r>
            <a:rPr lang="ru-RU" dirty="0">
              <a:solidFill>
                <a:srgbClr val="008000"/>
              </a:solidFill>
            </a:rPr>
            <a:t>Возможности  обучающегося </a:t>
          </a:r>
          <a:r>
            <a:rPr lang="ru-RU" dirty="0"/>
            <a:t>(уровень готовности к освоению программы)</a:t>
          </a:r>
          <a:endParaRPr lang="ru-RU" dirty="0"/>
        </a:p>
      </dgm:t>
    </dgm:pt>
    <dgm:pt modelId="{DC070ACF-5D53-42D9-9689-B059D971565F}" type="parTrans" cxnId="{3F0A0086-0CF4-4630-B065-AEC191221D8E}">
      <dgm:prSet/>
      <dgm:spPr/>
      <dgm:t>
        <a:bodyPr/>
        <a:lstStyle/>
        <a:p>
          <a:endParaRPr lang="ru-RU"/>
        </a:p>
      </dgm:t>
    </dgm:pt>
    <dgm:pt modelId="{DB31C6ED-8198-4253-9C3C-8666AE3E659F}" type="sibTrans" cxnId="{3F0A0086-0CF4-4630-B065-AEC191221D8E}">
      <dgm:prSet/>
      <dgm:spPr/>
      <dgm:t>
        <a:bodyPr/>
        <a:lstStyle/>
        <a:p>
          <a:endParaRPr lang="ru-RU"/>
        </a:p>
      </dgm:t>
    </dgm:pt>
    <dgm:pt modelId="{F105CCBE-54FF-4A33-9EDE-3BE6D3273EEC}">
      <dgm:prSet phldrT="[Текст]" custT="1"/>
      <dgm:spPr/>
      <dgm:t>
        <a:bodyPr/>
        <a:lstStyle/>
        <a:p>
          <a:r>
            <a:rPr lang="ru-RU" sz="2000" dirty="0">
              <a:solidFill>
                <a:srgbClr val="0000CC"/>
              </a:solidFill>
            </a:rPr>
            <a:t>Индивидуальные способности</a:t>
          </a:r>
          <a:endParaRPr lang="ru-RU" sz="2000" dirty="0"/>
        </a:p>
      </dgm:t>
    </dgm:pt>
    <dgm:pt modelId="{1A4A28EF-0528-457A-A0F7-BCAF4BAE26B2}" type="parTrans" cxnId="{9809E03D-6F66-4E67-8CBF-956E8FC4F1A1}">
      <dgm:prSet/>
      <dgm:spPr/>
      <dgm:t>
        <a:bodyPr/>
        <a:lstStyle/>
        <a:p>
          <a:endParaRPr lang="ru-RU"/>
        </a:p>
      </dgm:t>
    </dgm:pt>
    <dgm:pt modelId="{707E4E25-0F1F-4086-BFE3-0A7E17CDB13E}" type="sibTrans" cxnId="{9809E03D-6F66-4E67-8CBF-956E8FC4F1A1}">
      <dgm:prSet/>
      <dgm:spPr/>
      <dgm:t>
        <a:bodyPr/>
        <a:lstStyle/>
        <a:p>
          <a:endParaRPr lang="ru-RU"/>
        </a:p>
      </dgm:t>
    </dgm:pt>
    <dgm:pt modelId="{85B81F70-A5B2-463F-838A-F9B76E09947A}" type="pres">
      <dgm:prSet presAssocID="{C332BAEF-8CB8-4A74-80B7-BA843D95FF0C}" presName="compositeShape" presStyleCnt="0">
        <dgm:presLayoutVars>
          <dgm:chMax val="7"/>
          <dgm:dir/>
          <dgm:resizeHandles val="exact"/>
        </dgm:presLayoutVars>
      </dgm:prSet>
      <dgm:spPr/>
    </dgm:pt>
    <dgm:pt modelId="{A5A3BE63-6B33-4CCC-B595-2428F417F038}" type="pres">
      <dgm:prSet presAssocID="{D1E2EDB6-8ECB-4E31-8066-B34915D016C4}" presName="circ1" presStyleLbl="vennNode1" presStyleIdx="0" presStyleCnt="3"/>
      <dgm:spPr/>
    </dgm:pt>
    <dgm:pt modelId="{F5A99F90-46F2-4321-9270-CBEF1B8568AB}" type="pres">
      <dgm:prSet presAssocID="{D1E2EDB6-8ECB-4E31-8066-B34915D016C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0D31330-AAA3-49F1-B4E2-2F1C3165BB3B}" type="pres">
      <dgm:prSet presAssocID="{9735EB55-6C90-425B-B6E0-72A25C021324}" presName="circ2" presStyleLbl="vennNode1" presStyleIdx="1" presStyleCnt="3"/>
      <dgm:spPr/>
    </dgm:pt>
    <dgm:pt modelId="{E61C6431-2FB4-4F59-AEAD-45197235C104}" type="pres">
      <dgm:prSet presAssocID="{9735EB55-6C90-425B-B6E0-72A25C0213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9DD2571-1D0E-4D96-8800-CB6AB698D0C5}" type="pres">
      <dgm:prSet presAssocID="{F105CCBE-54FF-4A33-9EDE-3BE6D3273EEC}" presName="circ3" presStyleLbl="vennNode1" presStyleIdx="2" presStyleCnt="3"/>
      <dgm:spPr/>
    </dgm:pt>
    <dgm:pt modelId="{0DF03630-7D35-4279-9A10-3E21C68D9B1E}" type="pres">
      <dgm:prSet presAssocID="{F105CCBE-54FF-4A33-9EDE-3BE6D3273EE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3DD3CA2-5A51-4CD9-AC7A-4D6D859CADD4}" type="presOf" srcId="{C332BAEF-8CB8-4A74-80B7-BA843D95FF0C}" destId="{85B81F70-A5B2-463F-838A-F9B76E09947A}" srcOrd="0" destOrd="0" presId="urn:microsoft.com/office/officeart/2005/8/layout/venn1"/>
    <dgm:cxn modelId="{E770E0B6-A454-4E90-B436-B794EAC59419}" type="presOf" srcId="{D1E2EDB6-8ECB-4E31-8066-B34915D016C4}" destId="{A5A3BE63-6B33-4CCC-B595-2428F417F038}" srcOrd="0" destOrd="0" presId="urn:microsoft.com/office/officeart/2005/8/layout/venn1"/>
    <dgm:cxn modelId="{86C010DC-7918-47E3-82F2-890EF16171C3}" type="presOf" srcId="{9735EB55-6C90-425B-B6E0-72A25C021324}" destId="{E61C6431-2FB4-4F59-AEAD-45197235C104}" srcOrd="1" destOrd="0" presId="urn:microsoft.com/office/officeart/2005/8/layout/venn1"/>
    <dgm:cxn modelId="{3F0A0086-0CF4-4630-B065-AEC191221D8E}" srcId="{C332BAEF-8CB8-4A74-80B7-BA843D95FF0C}" destId="{9735EB55-6C90-425B-B6E0-72A25C021324}" srcOrd="1" destOrd="0" parTransId="{DC070ACF-5D53-42D9-9689-B059D971565F}" sibTransId="{DB31C6ED-8198-4253-9C3C-8666AE3E659F}"/>
    <dgm:cxn modelId="{1BF19B09-6FFF-4AEF-B082-4AD01211A2C9}" type="presOf" srcId="{9735EB55-6C90-425B-B6E0-72A25C021324}" destId="{60D31330-AAA3-49F1-B4E2-2F1C3165BB3B}" srcOrd="0" destOrd="0" presId="urn:microsoft.com/office/officeart/2005/8/layout/venn1"/>
    <dgm:cxn modelId="{F397F630-5AB8-426E-96DD-999EE5DA5817}" type="presOf" srcId="{F105CCBE-54FF-4A33-9EDE-3BE6D3273EEC}" destId="{0DF03630-7D35-4279-9A10-3E21C68D9B1E}" srcOrd="1" destOrd="0" presId="urn:microsoft.com/office/officeart/2005/8/layout/venn1"/>
    <dgm:cxn modelId="{9809E03D-6F66-4E67-8CBF-956E8FC4F1A1}" srcId="{C332BAEF-8CB8-4A74-80B7-BA843D95FF0C}" destId="{F105CCBE-54FF-4A33-9EDE-3BE6D3273EEC}" srcOrd="2" destOrd="0" parTransId="{1A4A28EF-0528-457A-A0F7-BCAF4BAE26B2}" sibTransId="{707E4E25-0F1F-4086-BFE3-0A7E17CDB13E}"/>
    <dgm:cxn modelId="{6F805541-DF3B-4AD5-8CDA-17AABC7129AC}" type="presOf" srcId="{F105CCBE-54FF-4A33-9EDE-3BE6D3273EEC}" destId="{39DD2571-1D0E-4D96-8800-CB6AB698D0C5}" srcOrd="0" destOrd="0" presId="urn:microsoft.com/office/officeart/2005/8/layout/venn1"/>
    <dgm:cxn modelId="{B1A14FF0-D7A1-4CA3-A00D-EDCA70B9003C}" type="presOf" srcId="{D1E2EDB6-8ECB-4E31-8066-B34915D016C4}" destId="{F5A99F90-46F2-4321-9270-CBEF1B8568AB}" srcOrd="1" destOrd="0" presId="urn:microsoft.com/office/officeart/2005/8/layout/venn1"/>
    <dgm:cxn modelId="{C5E9842F-F62E-44F3-B132-98C1AA901227}" srcId="{C332BAEF-8CB8-4A74-80B7-BA843D95FF0C}" destId="{D1E2EDB6-8ECB-4E31-8066-B34915D016C4}" srcOrd="0" destOrd="0" parTransId="{38F5C716-C49B-4F89-964F-74EA9A30A734}" sibTransId="{FF2E93B0-176D-44C5-BF28-E12CE3A59BE0}"/>
    <dgm:cxn modelId="{BA204208-E608-4E48-BA78-71245E12E8D3}" type="presParOf" srcId="{85B81F70-A5B2-463F-838A-F9B76E09947A}" destId="{A5A3BE63-6B33-4CCC-B595-2428F417F038}" srcOrd="0" destOrd="0" presId="urn:microsoft.com/office/officeart/2005/8/layout/venn1"/>
    <dgm:cxn modelId="{8C9F7CD5-E113-4571-88CC-41FA6F1315D0}" type="presParOf" srcId="{85B81F70-A5B2-463F-838A-F9B76E09947A}" destId="{F5A99F90-46F2-4321-9270-CBEF1B8568AB}" srcOrd="1" destOrd="0" presId="urn:microsoft.com/office/officeart/2005/8/layout/venn1"/>
    <dgm:cxn modelId="{701C8EBE-EB3E-41B5-BE54-79A32F986858}" type="presParOf" srcId="{85B81F70-A5B2-463F-838A-F9B76E09947A}" destId="{60D31330-AAA3-49F1-B4E2-2F1C3165BB3B}" srcOrd="2" destOrd="0" presId="urn:microsoft.com/office/officeart/2005/8/layout/venn1"/>
    <dgm:cxn modelId="{C0689F8C-6015-48BA-AE89-16697BFDE00D}" type="presParOf" srcId="{85B81F70-A5B2-463F-838A-F9B76E09947A}" destId="{E61C6431-2FB4-4F59-AEAD-45197235C104}" srcOrd="3" destOrd="0" presId="urn:microsoft.com/office/officeart/2005/8/layout/venn1"/>
    <dgm:cxn modelId="{99F4C4C1-69C3-43DC-A532-C5082E34AB4A}" type="presParOf" srcId="{85B81F70-A5B2-463F-838A-F9B76E09947A}" destId="{39DD2571-1D0E-4D96-8800-CB6AB698D0C5}" srcOrd="4" destOrd="0" presId="urn:microsoft.com/office/officeart/2005/8/layout/venn1"/>
    <dgm:cxn modelId="{3D03C9F0-C5CD-439C-ACB6-A36AE220C627}" type="presParOf" srcId="{85B81F70-A5B2-463F-838A-F9B76E09947A}" destId="{0DF03630-7D35-4279-9A10-3E21C68D9B1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32BAEF-8CB8-4A74-80B7-BA843D95FF0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1E2EDB6-8ECB-4E31-8066-B34915D016C4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</a:rPr>
            <a:t>Поддержка администрации-НПА</a:t>
          </a:r>
          <a:endParaRPr lang="ru-RU" sz="2400" dirty="0">
            <a:solidFill>
              <a:srgbClr val="002060"/>
            </a:solidFill>
          </a:endParaRPr>
        </a:p>
      </dgm:t>
    </dgm:pt>
    <dgm:pt modelId="{38F5C716-C49B-4F89-964F-74EA9A30A734}" type="parTrans" cxnId="{C5E9842F-F62E-44F3-B132-98C1AA901227}">
      <dgm:prSet/>
      <dgm:spPr/>
      <dgm:t>
        <a:bodyPr/>
        <a:lstStyle/>
        <a:p>
          <a:endParaRPr lang="ru-RU"/>
        </a:p>
      </dgm:t>
    </dgm:pt>
    <dgm:pt modelId="{FF2E93B0-176D-44C5-BF28-E12CE3A59BE0}" type="sibTrans" cxnId="{C5E9842F-F62E-44F3-B132-98C1AA901227}">
      <dgm:prSet/>
      <dgm:spPr/>
      <dgm:t>
        <a:bodyPr/>
        <a:lstStyle/>
        <a:p>
          <a:endParaRPr lang="ru-RU"/>
        </a:p>
      </dgm:t>
    </dgm:pt>
    <dgm:pt modelId="{9735EB55-6C90-425B-B6E0-72A25C021324}">
      <dgm:prSet phldrT="[Текст]" custT="1"/>
      <dgm:spPr/>
      <dgm:t>
        <a:bodyPr/>
        <a:lstStyle/>
        <a:p>
          <a:pPr>
            <a:buFont typeface="Wingdings" pitchFamily="2" charset="2"/>
            <a:buChar char="Ø"/>
          </a:pPr>
          <a:r>
            <a:rPr lang="ru-RU" sz="2400" dirty="0">
              <a:solidFill>
                <a:srgbClr val="002060"/>
              </a:solidFill>
            </a:rPr>
            <a:t>Наличие тьютора</a:t>
          </a:r>
          <a:endParaRPr lang="ru-RU" sz="2400" dirty="0">
            <a:solidFill>
              <a:srgbClr val="002060"/>
            </a:solidFill>
          </a:endParaRPr>
        </a:p>
      </dgm:t>
    </dgm:pt>
    <dgm:pt modelId="{DC070ACF-5D53-42D9-9689-B059D971565F}" type="parTrans" cxnId="{3F0A0086-0CF4-4630-B065-AEC191221D8E}">
      <dgm:prSet/>
      <dgm:spPr/>
      <dgm:t>
        <a:bodyPr/>
        <a:lstStyle/>
        <a:p>
          <a:endParaRPr lang="ru-RU"/>
        </a:p>
      </dgm:t>
    </dgm:pt>
    <dgm:pt modelId="{DB31C6ED-8198-4253-9C3C-8666AE3E659F}" type="sibTrans" cxnId="{3F0A0086-0CF4-4630-B065-AEC191221D8E}">
      <dgm:prSet/>
      <dgm:spPr/>
      <dgm:t>
        <a:bodyPr/>
        <a:lstStyle/>
        <a:p>
          <a:endParaRPr lang="ru-RU"/>
        </a:p>
      </dgm:t>
    </dgm:pt>
    <dgm:pt modelId="{F105CCBE-54FF-4A33-9EDE-3BE6D3273EEC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</a:rPr>
            <a:t>Участие родителей</a:t>
          </a:r>
        </a:p>
      </dgm:t>
    </dgm:pt>
    <dgm:pt modelId="{1A4A28EF-0528-457A-A0F7-BCAF4BAE26B2}" type="parTrans" cxnId="{9809E03D-6F66-4E67-8CBF-956E8FC4F1A1}">
      <dgm:prSet/>
      <dgm:spPr/>
      <dgm:t>
        <a:bodyPr/>
        <a:lstStyle/>
        <a:p>
          <a:endParaRPr lang="ru-RU"/>
        </a:p>
      </dgm:t>
    </dgm:pt>
    <dgm:pt modelId="{707E4E25-0F1F-4086-BFE3-0A7E17CDB13E}" type="sibTrans" cxnId="{9809E03D-6F66-4E67-8CBF-956E8FC4F1A1}">
      <dgm:prSet/>
      <dgm:spPr/>
      <dgm:t>
        <a:bodyPr/>
        <a:lstStyle/>
        <a:p>
          <a:endParaRPr lang="ru-RU"/>
        </a:p>
      </dgm:t>
    </dgm:pt>
    <dgm:pt modelId="{1359C852-6048-4ABB-89A4-D2E64309ADDF}">
      <dgm:prSet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</a:rPr>
            <a:t>Активность обучающегося</a:t>
          </a:r>
        </a:p>
      </dgm:t>
    </dgm:pt>
    <dgm:pt modelId="{98AD0830-9674-41DF-8C22-7E1B5399A4C4}" type="parTrans" cxnId="{509E41AB-CB39-40B0-9F71-362666770408}">
      <dgm:prSet/>
      <dgm:spPr/>
      <dgm:t>
        <a:bodyPr/>
        <a:lstStyle/>
        <a:p>
          <a:endParaRPr lang="ru-RU"/>
        </a:p>
      </dgm:t>
    </dgm:pt>
    <dgm:pt modelId="{FC19AC54-1B3A-49BF-BF59-43E154150024}" type="sibTrans" cxnId="{509E41AB-CB39-40B0-9F71-362666770408}">
      <dgm:prSet/>
      <dgm:spPr/>
      <dgm:t>
        <a:bodyPr/>
        <a:lstStyle/>
        <a:p>
          <a:endParaRPr lang="ru-RU"/>
        </a:p>
      </dgm:t>
    </dgm:pt>
    <dgm:pt modelId="{834C2D56-7D28-4264-9AA7-DA8D8DD5B455}">
      <dgm:prSet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</a:rPr>
            <a:t>Наличие ресурсов</a:t>
          </a:r>
        </a:p>
      </dgm:t>
    </dgm:pt>
    <dgm:pt modelId="{C0255CCC-DD3A-42FC-9BB9-3A703440A029}" type="parTrans" cxnId="{90892E30-9098-4F15-964A-9EBCCFE50D8F}">
      <dgm:prSet/>
      <dgm:spPr/>
      <dgm:t>
        <a:bodyPr/>
        <a:lstStyle/>
        <a:p>
          <a:endParaRPr lang="ru-RU"/>
        </a:p>
      </dgm:t>
    </dgm:pt>
    <dgm:pt modelId="{B030D391-9E01-4216-84E5-EEE67F8137C1}" type="sibTrans" cxnId="{90892E30-9098-4F15-964A-9EBCCFE50D8F}">
      <dgm:prSet/>
      <dgm:spPr/>
      <dgm:t>
        <a:bodyPr/>
        <a:lstStyle/>
        <a:p>
          <a:endParaRPr lang="ru-RU"/>
        </a:p>
      </dgm:t>
    </dgm:pt>
    <dgm:pt modelId="{85B81F70-A5B2-463F-838A-F9B76E09947A}" type="pres">
      <dgm:prSet presAssocID="{C332BAEF-8CB8-4A74-80B7-BA843D95FF0C}" presName="compositeShape" presStyleCnt="0">
        <dgm:presLayoutVars>
          <dgm:chMax val="7"/>
          <dgm:dir/>
          <dgm:resizeHandles val="exact"/>
        </dgm:presLayoutVars>
      </dgm:prSet>
      <dgm:spPr/>
    </dgm:pt>
    <dgm:pt modelId="{A5A3BE63-6B33-4CCC-B595-2428F417F038}" type="pres">
      <dgm:prSet presAssocID="{D1E2EDB6-8ECB-4E31-8066-B34915D016C4}" presName="circ1" presStyleLbl="vennNode1" presStyleIdx="0" presStyleCnt="5"/>
      <dgm:spPr/>
    </dgm:pt>
    <dgm:pt modelId="{F5A99F90-46F2-4321-9270-CBEF1B8568AB}" type="pres">
      <dgm:prSet presAssocID="{D1E2EDB6-8ECB-4E31-8066-B34915D016C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0D31330-AAA3-49F1-B4E2-2F1C3165BB3B}" type="pres">
      <dgm:prSet presAssocID="{9735EB55-6C90-425B-B6E0-72A25C021324}" presName="circ2" presStyleLbl="vennNode1" presStyleIdx="1" presStyleCnt="5"/>
      <dgm:spPr/>
    </dgm:pt>
    <dgm:pt modelId="{E61C6431-2FB4-4F59-AEAD-45197235C104}" type="pres">
      <dgm:prSet presAssocID="{9735EB55-6C90-425B-B6E0-72A25C0213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DE964F5-908E-4A05-A552-A7E354F8A066}" type="pres">
      <dgm:prSet presAssocID="{834C2D56-7D28-4264-9AA7-DA8D8DD5B455}" presName="circ3" presStyleLbl="vennNode1" presStyleIdx="2" presStyleCnt="5"/>
      <dgm:spPr/>
    </dgm:pt>
    <dgm:pt modelId="{7C90EDE6-0DD6-4325-8A99-99963D19FDC2}" type="pres">
      <dgm:prSet presAssocID="{834C2D56-7D28-4264-9AA7-DA8D8DD5B45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C33B69C-9773-4508-9FE9-E04E83F1D2FE}" type="pres">
      <dgm:prSet presAssocID="{1359C852-6048-4ABB-89A4-D2E64309ADDF}" presName="circ4" presStyleLbl="vennNode1" presStyleIdx="3" presStyleCnt="5"/>
      <dgm:spPr/>
    </dgm:pt>
    <dgm:pt modelId="{A53D42DB-6A8A-46D0-934E-41C2D7F71634}" type="pres">
      <dgm:prSet presAssocID="{1359C852-6048-4ABB-89A4-D2E64309ADD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0981935-04D3-4045-A1DA-79A3D6AE3D2A}" type="pres">
      <dgm:prSet presAssocID="{F105CCBE-54FF-4A33-9EDE-3BE6D3273EEC}" presName="circ5" presStyleLbl="vennNode1" presStyleIdx="4" presStyleCnt="5"/>
      <dgm:spPr/>
    </dgm:pt>
    <dgm:pt modelId="{C07C509B-3A3B-4A6E-89BD-7B32C78F1706}" type="pres">
      <dgm:prSet presAssocID="{F105CCBE-54FF-4A33-9EDE-3BE6D3273EE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3DD3CA2-5A51-4CD9-AC7A-4D6D859CADD4}" type="presOf" srcId="{C332BAEF-8CB8-4A74-80B7-BA843D95FF0C}" destId="{85B81F70-A5B2-463F-838A-F9B76E09947A}" srcOrd="0" destOrd="0" presId="urn:microsoft.com/office/officeart/2005/8/layout/venn1"/>
    <dgm:cxn modelId="{86C010DC-7918-47E3-82F2-890EF16171C3}" type="presOf" srcId="{9735EB55-6C90-425B-B6E0-72A25C021324}" destId="{E61C6431-2FB4-4F59-AEAD-45197235C104}" srcOrd="0" destOrd="0" presId="urn:microsoft.com/office/officeart/2005/8/layout/venn1"/>
    <dgm:cxn modelId="{3F0A0086-0CF4-4630-B065-AEC191221D8E}" srcId="{C332BAEF-8CB8-4A74-80B7-BA843D95FF0C}" destId="{9735EB55-6C90-425B-B6E0-72A25C021324}" srcOrd="1" destOrd="0" parTransId="{DC070ACF-5D53-42D9-9689-B059D971565F}" sibTransId="{DB31C6ED-8198-4253-9C3C-8666AE3E659F}"/>
    <dgm:cxn modelId="{2BC24EB1-3071-4198-8A55-9F2B00F98AAE}" type="presOf" srcId="{F105CCBE-54FF-4A33-9EDE-3BE6D3273EEC}" destId="{C07C509B-3A3B-4A6E-89BD-7B32C78F1706}" srcOrd="0" destOrd="0" presId="urn:microsoft.com/office/officeart/2005/8/layout/venn1"/>
    <dgm:cxn modelId="{9809E03D-6F66-4E67-8CBF-956E8FC4F1A1}" srcId="{C332BAEF-8CB8-4A74-80B7-BA843D95FF0C}" destId="{F105CCBE-54FF-4A33-9EDE-3BE6D3273EEC}" srcOrd="4" destOrd="0" parTransId="{1A4A28EF-0528-457A-A0F7-BCAF4BAE26B2}" sibTransId="{707E4E25-0F1F-4086-BFE3-0A7E17CDB13E}"/>
    <dgm:cxn modelId="{509E41AB-CB39-40B0-9F71-362666770408}" srcId="{C332BAEF-8CB8-4A74-80B7-BA843D95FF0C}" destId="{1359C852-6048-4ABB-89A4-D2E64309ADDF}" srcOrd="3" destOrd="0" parTransId="{98AD0830-9674-41DF-8C22-7E1B5399A4C4}" sibTransId="{FC19AC54-1B3A-49BF-BF59-43E154150024}"/>
    <dgm:cxn modelId="{21E138F7-FD57-4FA2-B087-54AF8595FAEE}" type="presOf" srcId="{1359C852-6048-4ABB-89A4-D2E64309ADDF}" destId="{A53D42DB-6A8A-46D0-934E-41C2D7F71634}" srcOrd="0" destOrd="0" presId="urn:microsoft.com/office/officeart/2005/8/layout/venn1"/>
    <dgm:cxn modelId="{90892E30-9098-4F15-964A-9EBCCFE50D8F}" srcId="{C332BAEF-8CB8-4A74-80B7-BA843D95FF0C}" destId="{834C2D56-7D28-4264-9AA7-DA8D8DD5B455}" srcOrd="2" destOrd="0" parTransId="{C0255CCC-DD3A-42FC-9BB9-3A703440A029}" sibTransId="{B030D391-9E01-4216-84E5-EEE67F8137C1}"/>
    <dgm:cxn modelId="{B1A14FF0-D7A1-4CA3-A00D-EDCA70B9003C}" type="presOf" srcId="{D1E2EDB6-8ECB-4E31-8066-B34915D016C4}" destId="{F5A99F90-46F2-4321-9270-CBEF1B8568AB}" srcOrd="0" destOrd="0" presId="urn:microsoft.com/office/officeart/2005/8/layout/venn1"/>
    <dgm:cxn modelId="{C5E9842F-F62E-44F3-B132-98C1AA901227}" srcId="{C332BAEF-8CB8-4A74-80B7-BA843D95FF0C}" destId="{D1E2EDB6-8ECB-4E31-8066-B34915D016C4}" srcOrd="0" destOrd="0" parTransId="{38F5C716-C49B-4F89-964F-74EA9A30A734}" sibTransId="{FF2E93B0-176D-44C5-BF28-E12CE3A59BE0}"/>
    <dgm:cxn modelId="{59256578-E983-4AF3-933F-50E6775DF7FB}" type="presOf" srcId="{834C2D56-7D28-4264-9AA7-DA8D8DD5B455}" destId="{7C90EDE6-0DD6-4325-8A99-99963D19FDC2}" srcOrd="0" destOrd="0" presId="urn:microsoft.com/office/officeart/2005/8/layout/venn1"/>
    <dgm:cxn modelId="{BA204208-E608-4E48-BA78-71245E12E8D3}" type="presParOf" srcId="{85B81F70-A5B2-463F-838A-F9B76E09947A}" destId="{A5A3BE63-6B33-4CCC-B595-2428F417F038}" srcOrd="0" destOrd="0" presId="urn:microsoft.com/office/officeart/2005/8/layout/venn1"/>
    <dgm:cxn modelId="{8C9F7CD5-E113-4571-88CC-41FA6F1315D0}" type="presParOf" srcId="{85B81F70-A5B2-463F-838A-F9B76E09947A}" destId="{F5A99F90-46F2-4321-9270-CBEF1B8568AB}" srcOrd="1" destOrd="0" presId="urn:microsoft.com/office/officeart/2005/8/layout/venn1"/>
    <dgm:cxn modelId="{701C8EBE-EB3E-41B5-BE54-79A32F986858}" type="presParOf" srcId="{85B81F70-A5B2-463F-838A-F9B76E09947A}" destId="{60D31330-AAA3-49F1-B4E2-2F1C3165BB3B}" srcOrd="2" destOrd="0" presId="urn:microsoft.com/office/officeart/2005/8/layout/venn1"/>
    <dgm:cxn modelId="{C0689F8C-6015-48BA-AE89-16697BFDE00D}" type="presParOf" srcId="{85B81F70-A5B2-463F-838A-F9B76E09947A}" destId="{E61C6431-2FB4-4F59-AEAD-45197235C104}" srcOrd="3" destOrd="0" presId="urn:microsoft.com/office/officeart/2005/8/layout/venn1"/>
    <dgm:cxn modelId="{10080850-2C6A-4210-90E0-D04AD16DD02F}" type="presParOf" srcId="{85B81F70-A5B2-463F-838A-F9B76E09947A}" destId="{4DE964F5-908E-4A05-A552-A7E354F8A066}" srcOrd="4" destOrd="0" presId="urn:microsoft.com/office/officeart/2005/8/layout/venn1"/>
    <dgm:cxn modelId="{D555D1A6-8953-48C3-9DA0-CF52109755D5}" type="presParOf" srcId="{85B81F70-A5B2-463F-838A-F9B76E09947A}" destId="{7C90EDE6-0DD6-4325-8A99-99963D19FDC2}" srcOrd="5" destOrd="0" presId="urn:microsoft.com/office/officeart/2005/8/layout/venn1"/>
    <dgm:cxn modelId="{954476B3-B505-4B8D-BEC4-79BBEF15D140}" type="presParOf" srcId="{85B81F70-A5B2-463F-838A-F9B76E09947A}" destId="{DC33B69C-9773-4508-9FE9-E04E83F1D2FE}" srcOrd="6" destOrd="0" presId="urn:microsoft.com/office/officeart/2005/8/layout/venn1"/>
    <dgm:cxn modelId="{D088B353-99D9-4C18-9FBB-1B9729ADCDBD}" type="presParOf" srcId="{85B81F70-A5B2-463F-838A-F9B76E09947A}" destId="{A53D42DB-6A8A-46D0-934E-41C2D7F71634}" srcOrd="7" destOrd="0" presId="urn:microsoft.com/office/officeart/2005/8/layout/venn1"/>
    <dgm:cxn modelId="{E65D9C2F-905A-4A2D-BA16-448A75915105}" type="presParOf" srcId="{85B81F70-A5B2-463F-838A-F9B76E09947A}" destId="{10981935-04D3-4045-A1DA-79A3D6AE3D2A}" srcOrd="8" destOrd="0" presId="urn:microsoft.com/office/officeart/2005/8/layout/venn1"/>
    <dgm:cxn modelId="{5F0AF0AB-9F11-4E22-B935-D3643EC7A9F7}" type="presParOf" srcId="{85B81F70-A5B2-463F-838A-F9B76E09947A}" destId="{C07C509B-3A3B-4A6E-89BD-7B32C78F1706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52796-4EA5-49DF-B653-40185E4C985D}">
      <dsp:nvSpPr>
        <dsp:cNvPr id="0" name=""/>
        <dsp:cNvSpPr/>
      </dsp:nvSpPr>
      <dsp:spPr>
        <a:xfrm>
          <a:off x="4007484" y="536"/>
          <a:ext cx="6011227" cy="20926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600" kern="1200" dirty="0"/>
            <a:t>   </a:t>
          </a:r>
          <a:r>
            <a:rPr lang="ru-RU" sz="2600" b="1" kern="1200" dirty="0"/>
            <a:t>Команды школ-лидеров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600" kern="1200" dirty="0"/>
            <a:t>(в соответствии с рейтингом ВсОШ-2016): по 3 сотрудника от 6 школ</a:t>
          </a:r>
        </a:p>
      </dsp:txBody>
      <dsp:txXfrm>
        <a:off x="4007484" y="262111"/>
        <a:ext cx="5226502" cy="1569451"/>
      </dsp:txXfrm>
    </dsp:sp>
    <dsp:sp modelId="{F2B60D81-2666-4FCE-8D7E-DD770E6A480B}">
      <dsp:nvSpPr>
        <dsp:cNvPr id="0" name=""/>
        <dsp:cNvSpPr/>
      </dsp:nvSpPr>
      <dsp:spPr>
        <a:xfrm>
          <a:off x="0" y="536"/>
          <a:ext cx="4007484" cy="2092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Бюджетная</a:t>
          </a:r>
        </a:p>
      </dsp:txBody>
      <dsp:txXfrm>
        <a:off x="102152" y="102688"/>
        <a:ext cx="3803180" cy="1888297"/>
      </dsp:txXfrm>
    </dsp:sp>
    <dsp:sp modelId="{32E864AE-9DF3-4EC6-8CE8-8FB9B0E37EFA}">
      <dsp:nvSpPr>
        <dsp:cNvPr id="0" name=""/>
        <dsp:cNvSpPr/>
      </dsp:nvSpPr>
      <dsp:spPr>
        <a:xfrm>
          <a:off x="4007484" y="2302398"/>
          <a:ext cx="6011227" cy="20926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7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  </a:t>
          </a:r>
          <a:r>
            <a:rPr lang="ru-RU" sz="2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учителя-предметники, методисты, руководители и заместители руководителей ОО</a:t>
          </a:r>
        </a:p>
      </dsp:txBody>
      <dsp:txXfrm>
        <a:off x="4007484" y="2563973"/>
        <a:ext cx="5226502" cy="1569451"/>
      </dsp:txXfrm>
    </dsp:sp>
    <dsp:sp modelId="{29E70952-4E6A-42ED-A4D2-9554249DED35}">
      <dsp:nvSpPr>
        <dsp:cNvPr id="0" name=""/>
        <dsp:cNvSpPr/>
      </dsp:nvSpPr>
      <dsp:spPr>
        <a:xfrm>
          <a:off x="0" y="2302398"/>
          <a:ext cx="4007484" cy="2092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Внебюджетная</a:t>
          </a:r>
        </a:p>
      </dsp:txBody>
      <dsp:txXfrm>
        <a:off x="102152" y="2404550"/>
        <a:ext cx="3803180" cy="1888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3BE63-6B33-4CCC-B595-2428F417F038}">
      <dsp:nvSpPr>
        <dsp:cNvPr id="0" name=""/>
        <dsp:cNvSpPr/>
      </dsp:nvSpPr>
      <dsp:spPr>
        <a:xfrm>
          <a:off x="4111033" y="74636"/>
          <a:ext cx="3582537" cy="3582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C00000"/>
              </a:solidFill>
            </a:rPr>
            <a:t>Образовательные потребности</a:t>
          </a:r>
          <a:endParaRPr lang="ru-RU" sz="2400" kern="1200" dirty="0"/>
        </a:p>
      </dsp:txBody>
      <dsp:txXfrm>
        <a:off x="4588704" y="701580"/>
        <a:ext cx="2627194" cy="1612141"/>
      </dsp:txXfrm>
    </dsp:sp>
    <dsp:sp modelId="{60D31330-AAA3-49F1-B4E2-2F1C3165BB3B}">
      <dsp:nvSpPr>
        <dsp:cNvPr id="0" name=""/>
        <dsp:cNvSpPr/>
      </dsp:nvSpPr>
      <dsp:spPr>
        <a:xfrm>
          <a:off x="5403732" y="2313722"/>
          <a:ext cx="3582537" cy="3582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ru-RU" sz="2300" kern="1200" dirty="0">
              <a:solidFill>
                <a:srgbClr val="008000"/>
              </a:solidFill>
            </a:rPr>
            <a:t>Возможности  обучающегося </a:t>
          </a:r>
          <a:r>
            <a:rPr lang="ru-RU" sz="2300" kern="1200" dirty="0"/>
            <a:t>(уровень готовности к освоению программы)</a:t>
          </a:r>
          <a:endParaRPr lang="ru-RU" sz="2300" kern="1200" dirty="0"/>
        </a:p>
      </dsp:txBody>
      <dsp:txXfrm>
        <a:off x="6499391" y="3239211"/>
        <a:ext cx="2149522" cy="1970395"/>
      </dsp:txXfrm>
    </dsp:sp>
    <dsp:sp modelId="{39DD2571-1D0E-4D96-8800-CB6AB698D0C5}">
      <dsp:nvSpPr>
        <dsp:cNvPr id="0" name=""/>
        <dsp:cNvSpPr/>
      </dsp:nvSpPr>
      <dsp:spPr>
        <a:xfrm>
          <a:off x="2818334" y="2313722"/>
          <a:ext cx="3582537" cy="35825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00CC"/>
              </a:solidFill>
            </a:rPr>
            <a:t>Индивидуальные способности</a:t>
          </a:r>
          <a:endParaRPr lang="ru-RU" sz="2000" kern="1200" dirty="0"/>
        </a:p>
      </dsp:txBody>
      <dsp:txXfrm>
        <a:off x="3155689" y="3239211"/>
        <a:ext cx="2149522" cy="1970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3BE63-6B33-4CCC-B595-2428F417F038}">
      <dsp:nvSpPr>
        <dsp:cNvPr id="0" name=""/>
        <dsp:cNvSpPr/>
      </dsp:nvSpPr>
      <dsp:spPr>
        <a:xfrm>
          <a:off x="4857395" y="1701705"/>
          <a:ext cx="2089813" cy="2089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A99F90-46F2-4321-9270-CBEF1B8568AB}">
      <dsp:nvSpPr>
        <dsp:cNvPr id="0" name=""/>
        <dsp:cNvSpPr/>
      </dsp:nvSpPr>
      <dsp:spPr>
        <a:xfrm>
          <a:off x="4690210" y="0"/>
          <a:ext cx="2424183" cy="14031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</a:rPr>
            <a:t>Поддержка администрации-НПА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4690210" y="0"/>
        <a:ext cx="2424183" cy="1403160"/>
      </dsp:txXfrm>
    </dsp:sp>
    <dsp:sp modelId="{60D31330-AAA3-49F1-B4E2-2F1C3165BB3B}">
      <dsp:nvSpPr>
        <dsp:cNvPr id="0" name=""/>
        <dsp:cNvSpPr/>
      </dsp:nvSpPr>
      <dsp:spPr>
        <a:xfrm>
          <a:off x="5652360" y="2279091"/>
          <a:ext cx="2089813" cy="2089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61C6431-2FB4-4F59-AEAD-45197235C104}">
      <dsp:nvSpPr>
        <dsp:cNvPr id="0" name=""/>
        <dsp:cNvSpPr/>
      </dsp:nvSpPr>
      <dsp:spPr>
        <a:xfrm>
          <a:off x="7908523" y="1850977"/>
          <a:ext cx="2173406" cy="15225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ru-RU" sz="2400" kern="1200" dirty="0">
              <a:solidFill>
                <a:srgbClr val="002060"/>
              </a:solidFill>
            </a:rPr>
            <a:t>Наличие тьютора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7908523" y="1850977"/>
        <a:ext cx="2173406" cy="1522578"/>
      </dsp:txXfrm>
    </dsp:sp>
    <dsp:sp modelId="{4DE964F5-908E-4A05-A552-A7E354F8A066}">
      <dsp:nvSpPr>
        <dsp:cNvPr id="0" name=""/>
        <dsp:cNvSpPr/>
      </dsp:nvSpPr>
      <dsp:spPr>
        <a:xfrm>
          <a:off x="5348919" y="3214133"/>
          <a:ext cx="2089813" cy="2089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90EDE6-0DD6-4325-8A99-99963D19FDC2}">
      <dsp:nvSpPr>
        <dsp:cNvPr id="0" name=""/>
        <dsp:cNvSpPr/>
      </dsp:nvSpPr>
      <dsp:spPr>
        <a:xfrm>
          <a:off x="7574152" y="4448317"/>
          <a:ext cx="2173406" cy="15225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</a:rPr>
            <a:t>Наличие ресурсов</a:t>
          </a:r>
        </a:p>
      </dsp:txBody>
      <dsp:txXfrm>
        <a:off x="7574152" y="4448317"/>
        <a:ext cx="2173406" cy="1522578"/>
      </dsp:txXfrm>
    </dsp:sp>
    <dsp:sp modelId="{DC33B69C-9773-4508-9FE9-E04E83F1D2FE}">
      <dsp:nvSpPr>
        <dsp:cNvPr id="0" name=""/>
        <dsp:cNvSpPr/>
      </dsp:nvSpPr>
      <dsp:spPr>
        <a:xfrm>
          <a:off x="4365871" y="3214133"/>
          <a:ext cx="2089813" cy="2089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3D42DB-6A8A-46D0-934E-41C2D7F71634}">
      <dsp:nvSpPr>
        <dsp:cNvPr id="0" name=""/>
        <dsp:cNvSpPr/>
      </dsp:nvSpPr>
      <dsp:spPr>
        <a:xfrm>
          <a:off x="2057044" y="4448317"/>
          <a:ext cx="2173406" cy="15225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</a:rPr>
            <a:t>Активность обучающегося</a:t>
          </a:r>
        </a:p>
      </dsp:txBody>
      <dsp:txXfrm>
        <a:off x="2057044" y="4448317"/>
        <a:ext cx="2173406" cy="1522578"/>
      </dsp:txXfrm>
    </dsp:sp>
    <dsp:sp modelId="{10981935-04D3-4045-A1DA-79A3D6AE3D2A}">
      <dsp:nvSpPr>
        <dsp:cNvPr id="0" name=""/>
        <dsp:cNvSpPr/>
      </dsp:nvSpPr>
      <dsp:spPr>
        <a:xfrm>
          <a:off x="4062430" y="2279091"/>
          <a:ext cx="2089813" cy="2089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07C509B-3A3B-4A6E-89BD-7B32C78F1706}">
      <dsp:nvSpPr>
        <dsp:cNvPr id="0" name=""/>
        <dsp:cNvSpPr/>
      </dsp:nvSpPr>
      <dsp:spPr>
        <a:xfrm>
          <a:off x="1722674" y="1850977"/>
          <a:ext cx="2173406" cy="15225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</a:rPr>
            <a:t>Участие родителей</a:t>
          </a:r>
        </a:p>
      </dsp:txBody>
      <dsp:txXfrm>
        <a:off x="1722674" y="1850977"/>
        <a:ext cx="2173406" cy="1522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0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0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9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9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846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51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49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005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3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89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6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3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1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0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7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9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0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7E89B8-B69C-42DC-A774-835EB4B892C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40C41C-0B15-46FF-A0EF-850295271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01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497306"/>
            <a:ext cx="8574622" cy="4251157"/>
          </a:xfrm>
        </p:spPr>
        <p:txBody>
          <a:bodyPr>
            <a:noAutofit/>
          </a:bodyPr>
          <a:lstStyle/>
          <a:p>
            <a:pPr algn="l" fontAlgn="t">
              <a:spcBef>
                <a:spcPts val="0"/>
              </a:spcBef>
            </a:pPr>
            <a:r>
              <a:rPr lang="ru-RU" sz="3600" b="1" dirty="0"/>
              <a:t>Разработка индивидуальных образовательных программ сопровождения интеллектуально одаренных обучающихся</a:t>
            </a:r>
            <a:br>
              <a:rPr lang="en-US" sz="2800" b="1" dirty="0"/>
            </a:br>
            <a:br>
              <a:rPr lang="en-US" sz="2800" b="1" dirty="0"/>
            </a:br>
            <a:r>
              <a:rPr lang="ru-RU" sz="2800" b="1" dirty="0"/>
              <a:t>(144 часа)</a:t>
            </a:r>
            <a:br>
              <a:rPr lang="ru-RU" sz="2800" b="1" dirty="0"/>
            </a:br>
            <a:r>
              <a:rPr lang="ru-RU" sz="2800" b="1" dirty="0"/>
              <a:t>форма реализации: заочная с применением дистанционных технологий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241" y="4219075"/>
            <a:ext cx="7796464" cy="2638926"/>
          </a:xfrm>
        </p:spPr>
        <p:txBody>
          <a:bodyPr>
            <a:normAutofit fontScale="77500" lnSpcReduction="20000"/>
          </a:bodyPr>
          <a:lstStyle/>
          <a:p>
            <a:pPr algn="r" fontAlgn="t"/>
            <a:r>
              <a:rPr lang="ru-RU" sz="2900" b="1" dirty="0"/>
              <a:t>Авторы программы:</a:t>
            </a:r>
          </a:p>
          <a:p>
            <a:pPr algn="r" fontAlgn="t"/>
            <a:r>
              <a:rPr lang="ru-RU" sz="2900" b="1" dirty="0"/>
              <a:t>Абакумов А.Д., </a:t>
            </a:r>
            <a:r>
              <a:rPr lang="ru-RU" sz="2900" dirty="0" err="1"/>
              <a:t>к.п.н</a:t>
            </a:r>
            <a:r>
              <a:rPr lang="ru-RU" sz="2900" dirty="0"/>
              <a:t>., </a:t>
            </a:r>
          </a:p>
          <a:p>
            <a:pPr algn="r" fontAlgn="t"/>
            <a:r>
              <a:rPr lang="ru-RU" sz="2900" dirty="0"/>
              <a:t>заместитель директора по развитию КГАОУ «Школа космонавтики»</a:t>
            </a:r>
          </a:p>
          <a:p>
            <a:pPr algn="r" fontAlgn="t"/>
            <a:r>
              <a:rPr lang="ru-RU" sz="2900" b="1" dirty="0"/>
              <a:t>Богданова О.Н.</a:t>
            </a:r>
            <a:r>
              <a:rPr lang="ru-RU" sz="2900" dirty="0"/>
              <a:t>, руководитель КРЦ по работе с одаренными детьми, КК ИПК и ПП РО</a:t>
            </a:r>
          </a:p>
          <a:p>
            <a:pPr fontAlgn="t"/>
            <a:r>
              <a:rPr lang="ru-RU" sz="2900" b="1" dirty="0"/>
              <a:t> </a:t>
            </a:r>
            <a:endParaRPr lang="ru-RU" sz="2900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1" t="8291" r="24050" b="9494"/>
          <a:stretch/>
        </p:blipFill>
        <p:spPr>
          <a:xfrm>
            <a:off x="10290555" y="364200"/>
            <a:ext cx="1500809" cy="1577008"/>
          </a:xfrm>
          <a:prstGeom prst="rect">
            <a:avLst/>
          </a:prstGeom>
          <a:effectLst>
            <a:glow rad="101600">
              <a:srgbClr val="30ACEC">
                <a:satMod val="175000"/>
                <a:alpha val="40000"/>
              </a:srgb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52655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2695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ВЫХОД – разработка индивидуальных образовательных программ </a:t>
            </a:r>
            <a:r>
              <a:rPr lang="ru-RU" dirty="0"/>
              <a:t>(</a:t>
            </a:r>
            <a:r>
              <a:rPr lang="ru-RU" b="1" dirty="0"/>
              <a:t>ИОП)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1194" y="2743200"/>
            <a:ext cx="10018713" cy="3048000"/>
          </a:xfrm>
        </p:spPr>
        <p:txBody>
          <a:bodyPr>
            <a:noAutofit/>
          </a:bodyPr>
          <a:lstStyle/>
          <a:p>
            <a:r>
              <a:rPr lang="ru-RU" sz="2800" dirty="0"/>
              <a:t>Документ, описывающий специальные образовательные условия для </a:t>
            </a:r>
            <a:r>
              <a:rPr lang="ru-RU" sz="2800" b="1" u="sng" dirty="0"/>
              <a:t>максимальной реализации </a:t>
            </a:r>
            <a:r>
              <a:rPr lang="ru-RU" sz="2800" dirty="0"/>
              <a:t>особых образовательных потребностей интеллектуально одаренного ребенка в процессе обучения и воспитания 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Эффективный инструмент </a:t>
            </a:r>
            <a:r>
              <a:rPr lang="ru-RU" sz="2800" b="1" u="sng" dirty="0"/>
              <a:t>сопровождения</a:t>
            </a:r>
            <a:r>
              <a:rPr lang="ru-RU" sz="2800" dirty="0"/>
              <a:t> одаренных детей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262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10916"/>
          </a:xfrm>
        </p:spPr>
        <p:txBody>
          <a:bodyPr/>
          <a:lstStyle/>
          <a:p>
            <a:r>
              <a:rPr lang="ru-RU" b="1" dirty="0"/>
              <a:t>Цель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01517"/>
            <a:ext cx="10018713" cy="3224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овладение администраторами и педагогами умением разрабатывать индивидуальные образовательные программы сопровождения интеллектуально одаренных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87135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65221"/>
            <a:ext cx="10018713" cy="1010654"/>
          </a:xfrm>
        </p:spPr>
        <p:txBody>
          <a:bodyPr/>
          <a:lstStyle/>
          <a:p>
            <a:r>
              <a:rPr lang="ru-RU" b="1" dirty="0"/>
              <a:t>Основы реализации программы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737731"/>
              </p:ext>
            </p:extLst>
          </p:nvPr>
        </p:nvGraphicFramePr>
        <p:xfrm>
          <a:off x="1484313" y="1780675"/>
          <a:ext cx="10018712" cy="43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7510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58" y="541588"/>
            <a:ext cx="11004883" cy="8540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Разделы учебно-тематического плана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312793"/>
              </p:ext>
            </p:extLst>
          </p:nvPr>
        </p:nvGraphicFramePr>
        <p:xfrm>
          <a:off x="593558" y="1219200"/>
          <a:ext cx="11004883" cy="56044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28897">
                  <a:extLst>
                    <a:ext uri="{9D8B030D-6E8A-4147-A177-3AD203B41FA5}">
                      <a16:colId xmlns:a16="http://schemas.microsoft.com/office/drawing/2014/main" val="791913365"/>
                    </a:ext>
                  </a:extLst>
                </a:gridCol>
                <a:gridCol w="965663">
                  <a:extLst>
                    <a:ext uri="{9D8B030D-6E8A-4147-A177-3AD203B41FA5}">
                      <a16:colId xmlns:a16="http://schemas.microsoft.com/office/drawing/2014/main" val="1883824389"/>
                    </a:ext>
                  </a:extLst>
                </a:gridCol>
                <a:gridCol w="1624328">
                  <a:extLst>
                    <a:ext uri="{9D8B030D-6E8A-4147-A177-3AD203B41FA5}">
                      <a16:colId xmlns:a16="http://schemas.microsoft.com/office/drawing/2014/main" val="3766987737"/>
                    </a:ext>
                  </a:extLst>
                </a:gridCol>
                <a:gridCol w="1624328">
                  <a:extLst>
                    <a:ext uri="{9D8B030D-6E8A-4147-A177-3AD203B41FA5}">
                      <a16:colId xmlns:a16="http://schemas.microsoft.com/office/drawing/2014/main" val="599339132"/>
                    </a:ext>
                  </a:extLst>
                </a:gridCol>
                <a:gridCol w="1461667">
                  <a:extLst>
                    <a:ext uri="{9D8B030D-6E8A-4147-A177-3AD203B41FA5}">
                      <a16:colId xmlns:a16="http://schemas.microsoft.com/office/drawing/2014/main" val="3198644609"/>
                    </a:ext>
                  </a:extLst>
                </a:gridCol>
              </a:tblGrid>
              <a:tr h="40949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 разделов и тем курса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часов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706984"/>
                  </a:ext>
                </a:extLst>
              </a:tr>
              <a:tr h="409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том числе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205964"/>
                  </a:ext>
                </a:extLst>
              </a:tr>
              <a:tr h="1990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Вебинары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Практич. работа в системе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Moodle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</a:t>
                      </a: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работа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1438"/>
                  </a:ext>
                </a:extLst>
              </a:tr>
              <a:tr h="782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Введение в дистанционный курс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97331"/>
                  </a:ext>
                </a:extLst>
              </a:tr>
              <a:tr h="199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1. Развитие одаренных школьников как предмет педагогических исследований и практической педагогической деятельности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728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891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58" y="541588"/>
            <a:ext cx="11004883" cy="8540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Разделы учебно-тематического плана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47404"/>
              </p:ext>
            </p:extLst>
          </p:nvPr>
        </p:nvGraphicFramePr>
        <p:xfrm>
          <a:off x="593558" y="1219200"/>
          <a:ext cx="11004883" cy="553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28897">
                  <a:extLst>
                    <a:ext uri="{9D8B030D-6E8A-4147-A177-3AD203B41FA5}">
                      <a16:colId xmlns:a16="http://schemas.microsoft.com/office/drawing/2014/main" val="791913365"/>
                    </a:ext>
                  </a:extLst>
                </a:gridCol>
                <a:gridCol w="965663">
                  <a:extLst>
                    <a:ext uri="{9D8B030D-6E8A-4147-A177-3AD203B41FA5}">
                      <a16:colId xmlns:a16="http://schemas.microsoft.com/office/drawing/2014/main" val="1883824389"/>
                    </a:ext>
                  </a:extLst>
                </a:gridCol>
                <a:gridCol w="1624328">
                  <a:extLst>
                    <a:ext uri="{9D8B030D-6E8A-4147-A177-3AD203B41FA5}">
                      <a16:colId xmlns:a16="http://schemas.microsoft.com/office/drawing/2014/main" val="3766987737"/>
                    </a:ext>
                  </a:extLst>
                </a:gridCol>
                <a:gridCol w="1624328">
                  <a:extLst>
                    <a:ext uri="{9D8B030D-6E8A-4147-A177-3AD203B41FA5}">
                      <a16:colId xmlns:a16="http://schemas.microsoft.com/office/drawing/2014/main" val="599339132"/>
                    </a:ext>
                  </a:extLst>
                </a:gridCol>
                <a:gridCol w="1461667">
                  <a:extLst>
                    <a:ext uri="{9D8B030D-6E8A-4147-A177-3AD203B41FA5}">
                      <a16:colId xmlns:a16="http://schemas.microsoft.com/office/drawing/2014/main" val="3198644609"/>
                    </a:ext>
                  </a:extLst>
                </a:gridCol>
              </a:tblGrid>
              <a:tr h="37319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 разделов и тем курса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часов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706984"/>
                  </a:ext>
                </a:extLst>
              </a:tr>
              <a:tr h="373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том числе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205964"/>
                  </a:ext>
                </a:extLst>
              </a:tr>
              <a:tr h="1715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Вебинары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Практич. работа в системе 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Moodle</a:t>
                      </a:r>
                      <a:endParaRPr lang="ru-RU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</a:t>
                      </a: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работа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1438"/>
                  </a:ext>
                </a:extLst>
              </a:tr>
              <a:tr h="1164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Нормативно-правовые основания деятельности по работе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одаренными школьниками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97331"/>
                  </a:ext>
                </a:extLst>
              </a:tr>
              <a:tr h="1715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3.Развитие интеллектуальной и академической одаренности школьников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728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44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58" y="541588"/>
            <a:ext cx="11004883" cy="8540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Разделы учебно-тематического плана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097377"/>
              </p:ext>
            </p:extLst>
          </p:nvPr>
        </p:nvGraphicFramePr>
        <p:xfrm>
          <a:off x="593558" y="1219200"/>
          <a:ext cx="11004883" cy="53582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28897">
                  <a:extLst>
                    <a:ext uri="{9D8B030D-6E8A-4147-A177-3AD203B41FA5}">
                      <a16:colId xmlns:a16="http://schemas.microsoft.com/office/drawing/2014/main" val="791913365"/>
                    </a:ext>
                  </a:extLst>
                </a:gridCol>
                <a:gridCol w="965663">
                  <a:extLst>
                    <a:ext uri="{9D8B030D-6E8A-4147-A177-3AD203B41FA5}">
                      <a16:colId xmlns:a16="http://schemas.microsoft.com/office/drawing/2014/main" val="1883824389"/>
                    </a:ext>
                  </a:extLst>
                </a:gridCol>
                <a:gridCol w="1624328">
                  <a:extLst>
                    <a:ext uri="{9D8B030D-6E8A-4147-A177-3AD203B41FA5}">
                      <a16:colId xmlns:a16="http://schemas.microsoft.com/office/drawing/2014/main" val="3766987737"/>
                    </a:ext>
                  </a:extLst>
                </a:gridCol>
                <a:gridCol w="1624328">
                  <a:extLst>
                    <a:ext uri="{9D8B030D-6E8A-4147-A177-3AD203B41FA5}">
                      <a16:colId xmlns:a16="http://schemas.microsoft.com/office/drawing/2014/main" val="599339132"/>
                    </a:ext>
                  </a:extLst>
                </a:gridCol>
                <a:gridCol w="1461667">
                  <a:extLst>
                    <a:ext uri="{9D8B030D-6E8A-4147-A177-3AD203B41FA5}">
                      <a16:colId xmlns:a16="http://schemas.microsoft.com/office/drawing/2014/main" val="3198644609"/>
                    </a:ext>
                  </a:extLst>
                </a:gridCol>
              </a:tblGrid>
              <a:tr h="37319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 разделов и тем курса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часов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706984"/>
                  </a:ext>
                </a:extLst>
              </a:tr>
              <a:tr h="373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том числе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205964"/>
                  </a:ext>
                </a:extLst>
              </a:tr>
              <a:tr h="1051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Вебинары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Практич. работа в системе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Moodle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</a:t>
                      </a: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работа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1438"/>
                  </a:ext>
                </a:extLst>
              </a:tr>
              <a:tr h="11643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 одаренных школьников 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97331"/>
                  </a:ext>
                </a:extLst>
              </a:tr>
              <a:tr h="940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Разработка ИОП сопровождения одаренных школьников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728648"/>
                  </a:ext>
                </a:extLst>
              </a:tr>
              <a:tr h="729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32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32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32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8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74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545433"/>
            <a:ext cx="10018713" cy="737936"/>
          </a:xfrm>
        </p:spPr>
        <p:txBody>
          <a:bodyPr/>
          <a:lstStyle/>
          <a:p>
            <a:r>
              <a:rPr lang="ru-RU" b="1" dirty="0"/>
              <a:t>Результаты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44842"/>
            <a:ext cx="10018713" cy="38340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знание слушателями методологических, психолого-педагогических и нормативно-правовых основ работы с одаренными школьниками</a:t>
            </a:r>
          </a:p>
          <a:p>
            <a:r>
              <a:rPr lang="ru-RU" sz="2800" dirty="0"/>
              <a:t>умение реализовывать на школьном, муниципальном уровне цели, задачи и принципы федеральных и краевых программ по работе с одаренными детьми</a:t>
            </a:r>
          </a:p>
          <a:p>
            <a:r>
              <a:rPr lang="ru-RU" sz="2800" b="1" dirty="0"/>
              <a:t>разработка и защита индивидуальной образовательной программы сопровождения интеллектуально одаренного обучающегося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81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42699"/>
            <a:ext cx="10018713" cy="3698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Реализация рекордных образовательных стратегий: повышение </a:t>
            </a:r>
            <a:r>
              <a:rPr lang="ru-RU" sz="3200" b="1" dirty="0"/>
              <a:t>результативности работы с одаренными детьми на уровне школы, муниципалитета, региона</a:t>
            </a:r>
          </a:p>
          <a:p>
            <a:pPr marL="0" indent="0">
              <a:buNone/>
            </a:pPr>
            <a:r>
              <a:rPr lang="ru-RU" sz="3200" dirty="0"/>
              <a:t>(</a:t>
            </a:r>
            <a:r>
              <a:rPr lang="ru-RU" sz="3200" dirty="0" err="1"/>
              <a:t>ВсОШ</a:t>
            </a:r>
            <a:r>
              <a:rPr lang="ru-RU" sz="3200" dirty="0"/>
              <a:t>, НПК и др.)</a:t>
            </a:r>
          </a:p>
        </p:txBody>
      </p:sp>
    </p:spTree>
    <p:extLst>
      <p:ext uri="{BB962C8B-B14F-4D97-AF65-F5344CB8AC3E}">
        <p14:creationId xmlns:p14="http://schemas.microsoft.com/office/powerpoint/2010/main" val="3728932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95785"/>
            <a:ext cx="10018713" cy="723331"/>
          </a:xfrm>
        </p:spPr>
        <p:txBody>
          <a:bodyPr>
            <a:noAutofit/>
          </a:bodyPr>
          <a:lstStyle/>
          <a:p>
            <a:r>
              <a:rPr lang="ru-RU" sz="2800" dirty="0"/>
              <a:t>Индивидуальный образовательный маршрут – часть ИОП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389641"/>
              </p:ext>
            </p:extLst>
          </p:nvPr>
        </p:nvGraphicFramePr>
        <p:xfrm>
          <a:off x="232012" y="887104"/>
          <a:ext cx="11804604" cy="597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43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95785"/>
            <a:ext cx="10018713" cy="723331"/>
          </a:xfrm>
        </p:spPr>
        <p:txBody>
          <a:bodyPr>
            <a:noAutofit/>
          </a:bodyPr>
          <a:lstStyle/>
          <a:p>
            <a:r>
              <a:rPr lang="ru-RU" sz="3600" dirty="0"/>
              <a:t>Условия реализации ИОП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80242"/>
              </p:ext>
            </p:extLst>
          </p:nvPr>
        </p:nvGraphicFramePr>
        <p:xfrm>
          <a:off x="232012" y="887104"/>
          <a:ext cx="11804604" cy="597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2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1" cy="1271337"/>
          </a:xfrm>
        </p:spPr>
        <p:txBody>
          <a:bodyPr>
            <a:noAutofit/>
          </a:bodyPr>
          <a:lstStyle/>
          <a:p>
            <a:r>
              <a:rPr lang="ru-RU" b="1" dirty="0"/>
              <a:t>«Школа шлифует булыжники, </a:t>
            </a:r>
            <a:br>
              <a:rPr lang="ru-RU" b="1" dirty="0"/>
            </a:br>
            <a:r>
              <a:rPr lang="ru-RU" b="1" dirty="0"/>
              <a:t>но губит алмазы»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771230" y="2510395"/>
            <a:ext cx="10030622" cy="2867616"/>
            <a:chOff x="2016891" y="3042657"/>
            <a:chExt cx="10030622" cy="2867616"/>
          </a:xfrm>
        </p:grpSpPr>
        <p:sp>
          <p:nvSpPr>
            <p:cNvPr id="5" name="Полилиния: фигура 4"/>
            <p:cNvSpPr/>
            <p:nvPr/>
          </p:nvSpPr>
          <p:spPr>
            <a:xfrm>
              <a:off x="5225376" y="4212380"/>
              <a:ext cx="362007" cy="91440"/>
            </a:xfrm>
            <a:custGeom>
              <a:avLst/>
              <a:gdLst>
                <a:gd name="connsiteX0" fmla="*/ 0 w 362007"/>
                <a:gd name="connsiteY0" fmla="*/ 45720 h 91440"/>
                <a:gd name="connsiteX1" fmla="*/ 362007 w 362007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2007" h="91440">
                  <a:moveTo>
                    <a:pt x="0" y="45720"/>
                  </a:moveTo>
                  <a:lnTo>
                    <a:pt x="362007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3888" tIns="43755" rIns="183889" bIns="43756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500" kern="1200"/>
            </a:p>
          </p:txBody>
        </p:sp>
        <p:sp>
          <p:nvSpPr>
            <p:cNvPr id="6" name="Полилиния: фигура 5"/>
            <p:cNvSpPr/>
            <p:nvPr/>
          </p:nvSpPr>
          <p:spPr>
            <a:xfrm>
              <a:off x="7900131" y="3042657"/>
              <a:ext cx="4147382" cy="2867616"/>
            </a:xfrm>
            <a:custGeom>
              <a:avLst/>
              <a:gdLst>
                <a:gd name="connsiteX0" fmla="*/ 0 w 3787174"/>
                <a:gd name="connsiteY0" fmla="*/ 0 h 2867616"/>
                <a:gd name="connsiteX1" fmla="*/ 3787174 w 3787174"/>
                <a:gd name="connsiteY1" fmla="*/ 0 h 2867616"/>
                <a:gd name="connsiteX2" fmla="*/ 3787174 w 3787174"/>
                <a:gd name="connsiteY2" fmla="*/ 2867616 h 2867616"/>
                <a:gd name="connsiteX3" fmla="*/ 0 w 3787174"/>
                <a:gd name="connsiteY3" fmla="*/ 2867616 h 2867616"/>
                <a:gd name="connsiteX4" fmla="*/ 0 w 3787174"/>
                <a:gd name="connsiteY4" fmla="*/ 0 h 286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7174" h="2867616">
                  <a:moveTo>
                    <a:pt x="0" y="0"/>
                  </a:moveTo>
                  <a:lnTo>
                    <a:pt x="3787174" y="0"/>
                  </a:lnTo>
                  <a:lnTo>
                    <a:pt x="3787174" y="2867616"/>
                  </a:lnTo>
                  <a:lnTo>
                    <a:pt x="0" y="28676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6032" tIns="256032" rIns="256032" bIns="256032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600" kern="1200" dirty="0"/>
                <a:t>Сопровождение одаренных детей</a:t>
              </a:r>
            </a:p>
          </p:txBody>
        </p:sp>
        <p:sp>
          <p:nvSpPr>
            <p:cNvPr id="8" name="Полилиния: фигура 7"/>
            <p:cNvSpPr/>
            <p:nvPr/>
          </p:nvSpPr>
          <p:spPr>
            <a:xfrm>
              <a:off x="5619783" y="3746004"/>
              <a:ext cx="2264148" cy="1024192"/>
            </a:xfrm>
            <a:custGeom>
              <a:avLst/>
              <a:gdLst>
                <a:gd name="connsiteX0" fmla="*/ 0 w 2264148"/>
                <a:gd name="connsiteY0" fmla="*/ 512096 h 1024192"/>
                <a:gd name="connsiteX1" fmla="*/ 512096 w 2264148"/>
                <a:gd name="connsiteY1" fmla="*/ 0 h 1024192"/>
                <a:gd name="connsiteX2" fmla="*/ 512096 w 2264148"/>
                <a:gd name="connsiteY2" fmla="*/ 256048 h 1024192"/>
                <a:gd name="connsiteX3" fmla="*/ 1752052 w 2264148"/>
                <a:gd name="connsiteY3" fmla="*/ 256048 h 1024192"/>
                <a:gd name="connsiteX4" fmla="*/ 1752052 w 2264148"/>
                <a:gd name="connsiteY4" fmla="*/ 0 h 1024192"/>
                <a:gd name="connsiteX5" fmla="*/ 2264148 w 2264148"/>
                <a:gd name="connsiteY5" fmla="*/ 512096 h 1024192"/>
                <a:gd name="connsiteX6" fmla="*/ 1752052 w 2264148"/>
                <a:gd name="connsiteY6" fmla="*/ 1024192 h 1024192"/>
                <a:gd name="connsiteX7" fmla="*/ 1752052 w 2264148"/>
                <a:gd name="connsiteY7" fmla="*/ 768144 h 1024192"/>
                <a:gd name="connsiteX8" fmla="*/ 512096 w 2264148"/>
                <a:gd name="connsiteY8" fmla="*/ 768144 h 1024192"/>
                <a:gd name="connsiteX9" fmla="*/ 512096 w 2264148"/>
                <a:gd name="connsiteY9" fmla="*/ 1024192 h 1024192"/>
                <a:gd name="connsiteX10" fmla="*/ 0 w 2264148"/>
                <a:gd name="connsiteY10" fmla="*/ 512096 h 102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4148" h="1024192">
                  <a:moveTo>
                    <a:pt x="0" y="512096"/>
                  </a:moveTo>
                  <a:lnTo>
                    <a:pt x="512096" y="0"/>
                  </a:lnTo>
                  <a:lnTo>
                    <a:pt x="512096" y="256048"/>
                  </a:lnTo>
                  <a:lnTo>
                    <a:pt x="1752052" y="256048"/>
                  </a:lnTo>
                  <a:lnTo>
                    <a:pt x="1752052" y="0"/>
                  </a:lnTo>
                  <a:lnTo>
                    <a:pt x="2264148" y="512096"/>
                  </a:lnTo>
                  <a:lnTo>
                    <a:pt x="1752052" y="1024192"/>
                  </a:lnTo>
                  <a:lnTo>
                    <a:pt x="1752052" y="768144"/>
                  </a:lnTo>
                  <a:lnTo>
                    <a:pt x="512096" y="768144"/>
                  </a:lnTo>
                  <a:lnTo>
                    <a:pt x="512096" y="1024192"/>
                  </a:lnTo>
                  <a:lnTo>
                    <a:pt x="0" y="51209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4064" tIns="384064" rIns="384064" bIns="3840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/>
                <a:t>VS</a:t>
              </a:r>
              <a:endParaRPr lang="ru-RU" sz="3200" kern="1200" dirty="0"/>
            </a:p>
          </p:txBody>
        </p:sp>
        <p:sp>
          <p:nvSpPr>
            <p:cNvPr id="9" name="Полилиния: фигура 8"/>
            <p:cNvSpPr/>
            <p:nvPr/>
          </p:nvSpPr>
          <p:spPr>
            <a:xfrm>
              <a:off x="2016891" y="3042657"/>
              <a:ext cx="3586692" cy="2867616"/>
            </a:xfrm>
            <a:custGeom>
              <a:avLst/>
              <a:gdLst>
                <a:gd name="connsiteX0" fmla="*/ 0 w 3219498"/>
                <a:gd name="connsiteY0" fmla="*/ 0 h 2669087"/>
                <a:gd name="connsiteX1" fmla="*/ 3219498 w 3219498"/>
                <a:gd name="connsiteY1" fmla="*/ 0 h 2669087"/>
                <a:gd name="connsiteX2" fmla="*/ 3219498 w 3219498"/>
                <a:gd name="connsiteY2" fmla="*/ 2669087 h 2669087"/>
                <a:gd name="connsiteX3" fmla="*/ 0 w 3219498"/>
                <a:gd name="connsiteY3" fmla="*/ 2669087 h 2669087"/>
                <a:gd name="connsiteX4" fmla="*/ 0 w 3219498"/>
                <a:gd name="connsiteY4" fmla="*/ 0 h 266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498" h="2669087">
                  <a:moveTo>
                    <a:pt x="0" y="0"/>
                  </a:moveTo>
                  <a:lnTo>
                    <a:pt x="3219498" y="0"/>
                  </a:lnTo>
                  <a:lnTo>
                    <a:pt x="3219498" y="2669087"/>
                  </a:lnTo>
                  <a:lnTo>
                    <a:pt x="0" y="26690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6032" tIns="256032" rIns="256032" bIns="256032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600" kern="1200" dirty="0"/>
                <a:t>Эксплуатация одаренных детей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870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59308"/>
            <a:ext cx="10018713" cy="57320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Компоненты ИОП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078173"/>
            <a:ext cx="10443833" cy="577982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ru-RU" sz="2800" dirty="0"/>
          </a:p>
          <a:p>
            <a:r>
              <a:rPr lang="ru-RU" sz="2900" b="1" dirty="0"/>
              <a:t>целевой </a:t>
            </a:r>
            <a:r>
              <a:rPr lang="ru-RU" sz="2900" dirty="0"/>
              <a:t>(постановка целей получения образования, </a:t>
            </a:r>
            <a:r>
              <a:rPr lang="ru-RU" sz="2900" dirty="0" err="1"/>
              <a:t>формулирующихся</a:t>
            </a:r>
            <a:r>
              <a:rPr lang="ru-RU" sz="2900" dirty="0"/>
              <a:t> на основе мотивов и потребностей обучающегося);</a:t>
            </a:r>
          </a:p>
          <a:p>
            <a:r>
              <a:rPr lang="ru-RU" sz="2900" b="1" dirty="0"/>
              <a:t>содержательный </a:t>
            </a:r>
            <a:r>
              <a:rPr lang="ru-RU" sz="2900" dirty="0"/>
              <a:t>(обоснование структуры и отбор содержания разделов и тем, их систематизация и группировка, установление внутренних связей);</a:t>
            </a:r>
          </a:p>
          <a:p>
            <a:r>
              <a:rPr lang="ru-RU" sz="2900" b="1" dirty="0"/>
              <a:t>технологический </a:t>
            </a:r>
            <a:r>
              <a:rPr lang="ru-RU" sz="2900" dirty="0"/>
              <a:t>(определение используемых педагогических технологий, методов, методик, систем обучения и воспитания);</a:t>
            </a:r>
          </a:p>
          <a:p>
            <a:r>
              <a:rPr lang="ru-RU" sz="2900" b="1" dirty="0"/>
              <a:t>диагностический </a:t>
            </a:r>
            <a:r>
              <a:rPr lang="ru-RU" sz="2900" dirty="0"/>
              <a:t>(определение системы диагностического сопровождения);</a:t>
            </a:r>
          </a:p>
          <a:p>
            <a:r>
              <a:rPr lang="ru-RU" sz="2900" b="1" dirty="0"/>
              <a:t>организационно-педагогический </a:t>
            </a:r>
            <a:r>
              <a:rPr lang="ru-RU" sz="2900" dirty="0"/>
              <a:t>(условия и пути достижения педагогических целей).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070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2425" y="259308"/>
            <a:ext cx="10018713" cy="50496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Проектирование ИОП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0059" y="887104"/>
            <a:ext cx="10809027" cy="585489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Диагностика уровня развития и степени выраженности личностных качеств обучающегося.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Определение целей и задач.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Разработка учебно-тематического плана </a:t>
            </a:r>
            <a:r>
              <a:rPr lang="ru-RU" sz="1800" i="1" dirty="0"/>
              <a:t>(отбор тематики, определение  предполагаемого конечного результата и формы его представления)</a:t>
            </a:r>
            <a:r>
              <a:rPr lang="ru-RU" dirty="0"/>
              <a:t>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Определение содержания.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Определение времени.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Определение роли родителей.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Интеграция с другими специалистами.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dirty="0"/>
              <a:t>Определение способов оценки успехов обучающегося.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770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9515785" cy="174009"/>
          </a:xfrm>
        </p:spPr>
        <p:txBody>
          <a:bodyPr>
            <a:noAutofit/>
          </a:bodyPr>
          <a:lstStyle/>
          <a:p>
            <a:r>
              <a:rPr lang="ru-RU" sz="2800" b="1" dirty="0"/>
              <a:t>Методики диагностики уровня развития способностей</a:t>
            </a:r>
            <a:br>
              <a:rPr lang="ru-RU" sz="2800" b="1" dirty="0"/>
            </a:br>
            <a:r>
              <a:rPr lang="ru-RU" sz="2800" b="1" dirty="0"/>
              <a:t>и одаренности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7481" y="1542197"/>
            <a:ext cx="10854519" cy="531580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Методика использования личной карточки одаренного ребенка;</a:t>
            </a:r>
          </a:p>
          <a:p>
            <a:r>
              <a:rPr lang="ru-RU" dirty="0"/>
              <a:t>Шкала детских способностей Маккарти;</a:t>
            </a:r>
          </a:p>
          <a:p>
            <a:r>
              <a:rPr lang="ru-RU" dirty="0"/>
              <a:t>Тесты креативности Дж. </a:t>
            </a:r>
            <a:r>
              <a:rPr lang="ru-RU" dirty="0" err="1"/>
              <a:t>Гилфорда</a:t>
            </a:r>
            <a:r>
              <a:rPr lang="ru-RU" dirty="0"/>
              <a:t>, направленные на оценку дивергентных способностей;</a:t>
            </a:r>
          </a:p>
          <a:p>
            <a:r>
              <a:rPr lang="ru-RU" dirty="0"/>
              <a:t>Методики, направленные на выявление организаторских способностей;</a:t>
            </a:r>
          </a:p>
          <a:p>
            <a:r>
              <a:rPr lang="ru-RU" dirty="0"/>
              <a:t>Тест креативного потенциала Р. </a:t>
            </a:r>
            <a:r>
              <a:rPr lang="ru-RU" dirty="0" err="1"/>
              <a:t>Хофнера</a:t>
            </a:r>
            <a:r>
              <a:rPr lang="ru-RU" dirty="0"/>
              <a:t> и Ю. </a:t>
            </a:r>
            <a:r>
              <a:rPr lang="ru-RU" dirty="0" err="1"/>
              <a:t>Хеменвей</a:t>
            </a:r>
            <a:r>
              <a:rPr lang="ru-RU" dirty="0"/>
              <a:t>;</a:t>
            </a:r>
          </a:p>
          <a:p>
            <a:r>
              <a:rPr lang="ru-RU" dirty="0"/>
              <a:t>Тест когнитивных умений;</a:t>
            </a:r>
          </a:p>
          <a:p>
            <a:r>
              <a:rPr lang="ru-RU" dirty="0"/>
              <a:t>Экспресс-методика А.Г. </a:t>
            </a:r>
            <a:r>
              <a:rPr lang="ru-RU" dirty="0" err="1"/>
              <a:t>Азарян</a:t>
            </a:r>
            <a:r>
              <a:rPr lang="ru-RU" dirty="0"/>
              <a:t>;</a:t>
            </a:r>
          </a:p>
          <a:p>
            <a:r>
              <a:rPr lang="ru-RU" dirty="0"/>
              <a:t>Анкета для родителей;</a:t>
            </a:r>
          </a:p>
          <a:p>
            <a:r>
              <a:rPr lang="ru-RU" dirty="0"/>
              <a:t>Пожелания воспитанника;</a:t>
            </a:r>
          </a:p>
          <a:p>
            <a:r>
              <a:rPr lang="ru-RU" dirty="0"/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565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27546"/>
            <a:ext cx="10018713" cy="545911"/>
          </a:xfrm>
        </p:spPr>
        <p:txBody>
          <a:bodyPr>
            <a:noAutofit/>
          </a:bodyPr>
          <a:lstStyle/>
          <a:p>
            <a:r>
              <a:rPr lang="ru-RU" dirty="0"/>
              <a:t>Структура ИОП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01505"/>
            <a:ext cx="10211821" cy="39896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/>
              <a:t>Титульный лист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/>
              <a:t>Пояснительная записка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/>
              <a:t>Учебный план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/>
              <a:t>Календарно-тематический план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/>
              <a:t>Учебно-методические средства обучения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/>
              <a:t>Ресурсное обеспечение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3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09433"/>
            <a:ext cx="10018713" cy="859810"/>
          </a:xfrm>
        </p:spPr>
        <p:txBody>
          <a:bodyPr>
            <a:normAutofit/>
          </a:bodyPr>
          <a:lstStyle/>
          <a:p>
            <a:r>
              <a:rPr lang="ru-RU" dirty="0"/>
              <a:t>Пояснительная записка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24085"/>
            <a:ext cx="10707690" cy="41671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актуальность, педагогическая целесообразность;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цель и задачи;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сроки реализации ИОП;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и режим занятий;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ожидаемые результаты и способы их проверки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640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79227"/>
          </a:xfrm>
        </p:spPr>
        <p:txBody>
          <a:bodyPr/>
          <a:lstStyle/>
          <a:p>
            <a:r>
              <a:rPr lang="ru-RU" dirty="0"/>
              <a:t>Учебный план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944938"/>
              </p:ext>
            </p:extLst>
          </p:nvPr>
        </p:nvGraphicFramePr>
        <p:xfrm>
          <a:off x="1978925" y="2438398"/>
          <a:ext cx="9171297" cy="3252718"/>
        </p:xfrm>
        <a:graphic>
          <a:graphicData uri="http://schemas.openxmlformats.org/drawingml/2006/table">
            <a:tbl>
              <a:tblPr firstRow="1" bandRow="1"/>
              <a:tblGrid>
                <a:gridCol w="682969">
                  <a:extLst>
                    <a:ext uri="{9D8B030D-6E8A-4147-A177-3AD203B41FA5}">
                      <a16:colId xmlns:a16="http://schemas.microsoft.com/office/drawing/2014/main" val="1086369791"/>
                    </a:ext>
                  </a:extLst>
                </a:gridCol>
                <a:gridCol w="2981213">
                  <a:extLst>
                    <a:ext uri="{9D8B030D-6E8A-4147-A177-3AD203B41FA5}">
                      <a16:colId xmlns:a16="http://schemas.microsoft.com/office/drawing/2014/main" val="2471121228"/>
                    </a:ext>
                  </a:extLst>
                </a:gridCol>
                <a:gridCol w="1835705">
                  <a:extLst>
                    <a:ext uri="{9D8B030D-6E8A-4147-A177-3AD203B41FA5}">
                      <a16:colId xmlns:a16="http://schemas.microsoft.com/office/drawing/2014/main" val="1391424197"/>
                    </a:ext>
                  </a:extLst>
                </a:gridCol>
                <a:gridCol w="1835705">
                  <a:extLst>
                    <a:ext uri="{9D8B030D-6E8A-4147-A177-3AD203B41FA5}">
                      <a16:colId xmlns:a16="http://schemas.microsoft.com/office/drawing/2014/main" val="3625119236"/>
                    </a:ext>
                  </a:extLst>
                </a:gridCol>
                <a:gridCol w="1835705">
                  <a:extLst>
                    <a:ext uri="{9D8B030D-6E8A-4147-A177-3AD203B41FA5}">
                      <a16:colId xmlns:a16="http://schemas.microsoft.com/office/drawing/2014/main" val="1890770416"/>
                    </a:ext>
                  </a:extLst>
                </a:gridCol>
              </a:tblGrid>
              <a:tr h="980522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раздела (модуля)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ФИО педагога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часов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Результаты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794021"/>
                  </a:ext>
                </a:extLst>
              </a:tr>
              <a:tr h="56804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713516"/>
                  </a:ext>
                </a:extLst>
              </a:tr>
              <a:tr h="56804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628663"/>
                  </a:ext>
                </a:extLst>
              </a:tr>
              <a:tr h="56804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99123"/>
                  </a:ext>
                </a:extLst>
              </a:tr>
              <a:tr h="56804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063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138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10988"/>
          </a:xfrm>
        </p:spPr>
        <p:txBody>
          <a:bodyPr/>
          <a:lstStyle/>
          <a:p>
            <a:r>
              <a:rPr lang="ru-RU" dirty="0"/>
              <a:t>Календарно-тематический план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270" y="2647666"/>
            <a:ext cx="10290752" cy="302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564" y="69064"/>
            <a:ext cx="6755642" cy="6767881"/>
          </a:xfrm>
        </p:spPr>
      </p:pic>
    </p:spTree>
    <p:extLst>
      <p:ext uri="{BB962C8B-B14F-4D97-AF65-F5344CB8AC3E}">
        <p14:creationId xmlns:p14="http://schemas.microsoft.com/office/powerpoint/2010/main" val="358052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860" y="345056"/>
            <a:ext cx="8325134" cy="6161696"/>
          </a:xfrm>
        </p:spPr>
      </p:pic>
    </p:spTree>
    <p:extLst>
      <p:ext uri="{BB962C8B-B14F-4D97-AF65-F5344CB8AC3E}">
        <p14:creationId xmlns:p14="http://schemas.microsoft.com/office/powerpoint/2010/main" val="142693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39" y="262867"/>
            <a:ext cx="8473221" cy="6270185"/>
          </a:xfrm>
        </p:spPr>
      </p:pic>
    </p:spTree>
    <p:extLst>
      <p:ext uri="{BB962C8B-B14F-4D97-AF65-F5344CB8AC3E}">
        <p14:creationId xmlns:p14="http://schemas.microsoft.com/office/powerpoint/2010/main" val="192025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58" y="298227"/>
            <a:ext cx="9376012" cy="6411538"/>
          </a:xfrm>
        </p:spPr>
      </p:pic>
    </p:spTree>
    <p:extLst>
      <p:ext uri="{BB962C8B-B14F-4D97-AF65-F5344CB8AC3E}">
        <p14:creationId xmlns:p14="http://schemas.microsoft.com/office/powerpoint/2010/main" val="178793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409" y="30076"/>
            <a:ext cx="4026090" cy="6804093"/>
          </a:xfrm>
        </p:spPr>
      </p:pic>
    </p:spTree>
    <p:extLst>
      <p:ext uri="{BB962C8B-B14F-4D97-AF65-F5344CB8AC3E}">
        <p14:creationId xmlns:p14="http://schemas.microsoft.com/office/powerpoint/2010/main" val="69109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86" y="504968"/>
            <a:ext cx="8804956" cy="5909480"/>
          </a:xfrm>
        </p:spPr>
      </p:pic>
    </p:spTree>
    <p:extLst>
      <p:ext uri="{BB962C8B-B14F-4D97-AF65-F5344CB8AC3E}">
        <p14:creationId xmlns:p14="http://schemas.microsoft.com/office/powerpoint/2010/main" val="315452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2"/>
            <a:ext cx="12192000" cy="6842168"/>
          </a:xfrm>
        </p:spPr>
      </p:pic>
    </p:spTree>
    <p:extLst>
      <p:ext uri="{BB962C8B-B14F-4D97-AF65-F5344CB8AC3E}">
        <p14:creationId xmlns:p14="http://schemas.microsoft.com/office/powerpoint/2010/main" val="1877089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234</TotalTime>
  <Words>627</Words>
  <Application>Microsoft Office PowerPoint</Application>
  <PresentationFormat>Широкоэкранный</PresentationFormat>
  <Paragraphs>157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Corbel</vt:lpstr>
      <vt:lpstr>Times New Roman</vt:lpstr>
      <vt:lpstr>Wingdings</vt:lpstr>
      <vt:lpstr>Параллакс</vt:lpstr>
      <vt:lpstr>Разработка индивидуальных образовательных программ сопровождения интеллектуально одаренных обучающихся  (144 часа) форма реализации: заочная с применением дистанционных технологий </vt:lpstr>
      <vt:lpstr>«Школа шлифует булыжники,  но губит алмазы»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ВЫХОД – разработка индивидуальных образовательных программ (ИОП)</vt:lpstr>
      <vt:lpstr>Цель программы </vt:lpstr>
      <vt:lpstr>Основы реализации программы</vt:lpstr>
      <vt:lpstr>Разделы учебно-тематического плана </vt:lpstr>
      <vt:lpstr>Разделы учебно-тематического плана </vt:lpstr>
      <vt:lpstr>Разделы учебно-тематического плана </vt:lpstr>
      <vt:lpstr>Результаты реализации программы</vt:lpstr>
      <vt:lpstr>ЭФФЕКТ</vt:lpstr>
      <vt:lpstr>Индивидуальный образовательный маршрут – часть ИОП</vt:lpstr>
      <vt:lpstr>Условия реализации ИОП</vt:lpstr>
      <vt:lpstr>Компоненты ИОП</vt:lpstr>
      <vt:lpstr>Проектирование ИОП</vt:lpstr>
      <vt:lpstr>Методики диагностики уровня развития способностей и одаренности</vt:lpstr>
      <vt:lpstr>Структура ИОП</vt:lpstr>
      <vt:lpstr>Пояснительная записка</vt:lpstr>
      <vt:lpstr>Учебный план</vt:lpstr>
      <vt:lpstr>Календарно-тематический план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индивидуальных образовательных программ сопровождения интеллектуально одаренных обучающихся</dc:title>
  <dc:creator>admin</dc:creator>
  <cp:lastModifiedBy>admin</cp:lastModifiedBy>
  <cp:revision>24</cp:revision>
  <dcterms:created xsi:type="dcterms:W3CDTF">2016-11-24T12:48:02Z</dcterms:created>
  <dcterms:modified xsi:type="dcterms:W3CDTF">2016-12-12T16:23:02Z</dcterms:modified>
</cp:coreProperties>
</file>